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4"/>
  </p:notesMasterIdLst>
  <p:handoutMasterIdLst>
    <p:handoutMasterId r:id="rId15"/>
  </p:handoutMasterIdLst>
  <p:sldIdLst>
    <p:sldId id="256" r:id="rId2"/>
    <p:sldId id="284" r:id="rId3"/>
    <p:sldId id="285" r:id="rId4"/>
    <p:sldId id="286" r:id="rId5"/>
    <p:sldId id="287" r:id="rId6"/>
    <p:sldId id="288" r:id="rId7"/>
    <p:sldId id="289" r:id="rId8"/>
    <p:sldId id="290" r:id="rId9"/>
    <p:sldId id="292" r:id="rId10"/>
    <p:sldId id="293" r:id="rId11"/>
    <p:sldId id="294" r:id="rId12"/>
    <p:sldId id="267" r:id="rId13"/>
  </p:sldIdLst>
  <p:sldSz cx="9144000" cy="6858000" type="screen4x3"/>
  <p:notesSz cx="6858000" cy="9144000"/>
  <p:defaultTextStyle>
    <a:defPPr>
      <a:defRPr lang="en-GB"/>
    </a:defPPr>
    <a:lvl1pPr algn="l" defTabSz="449263" rtl="0" eaLnBrk="0" fontAlgn="base" hangingPunct="0">
      <a:spcBef>
        <a:spcPct val="0"/>
      </a:spcBef>
      <a:spcAft>
        <a:spcPct val="0"/>
      </a:spcAft>
      <a:defRPr sz="2400" kern="1200">
        <a:solidFill>
          <a:schemeClr val="bg1"/>
        </a:solidFill>
        <a:latin typeface="Times New Roman" panose="02020603050405020304" pitchFamily="18" charset="0"/>
        <a:ea typeface="+mn-ea"/>
        <a:cs typeface="Droid Sans Fallback" charset="0"/>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n-ea"/>
        <a:cs typeface="Droid Sans Fallback" charset="0"/>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n-ea"/>
        <a:cs typeface="Droid Sans Fallback" charset="0"/>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n-ea"/>
        <a:cs typeface="Droid Sans Fallback" charset="0"/>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n-ea"/>
        <a:cs typeface="Droid Sans Fallback" charset="0"/>
      </a:defRPr>
    </a:lvl5pPr>
    <a:lvl6pPr marL="2286000" algn="l" defTabSz="914400" rtl="0" eaLnBrk="1" latinLnBrk="0" hangingPunct="1">
      <a:defRPr sz="2400" kern="1200">
        <a:solidFill>
          <a:schemeClr val="bg1"/>
        </a:solidFill>
        <a:latin typeface="Times New Roman" panose="02020603050405020304" pitchFamily="18" charset="0"/>
        <a:ea typeface="+mn-ea"/>
        <a:cs typeface="Droid Sans Fallback" charset="0"/>
      </a:defRPr>
    </a:lvl6pPr>
    <a:lvl7pPr marL="2743200" algn="l" defTabSz="914400" rtl="0" eaLnBrk="1" latinLnBrk="0" hangingPunct="1">
      <a:defRPr sz="2400" kern="1200">
        <a:solidFill>
          <a:schemeClr val="bg1"/>
        </a:solidFill>
        <a:latin typeface="Times New Roman" panose="02020603050405020304" pitchFamily="18" charset="0"/>
        <a:ea typeface="+mn-ea"/>
        <a:cs typeface="Droid Sans Fallback" charset="0"/>
      </a:defRPr>
    </a:lvl7pPr>
    <a:lvl8pPr marL="3200400" algn="l" defTabSz="914400" rtl="0" eaLnBrk="1" latinLnBrk="0" hangingPunct="1">
      <a:defRPr sz="2400" kern="1200">
        <a:solidFill>
          <a:schemeClr val="bg1"/>
        </a:solidFill>
        <a:latin typeface="Times New Roman" panose="02020603050405020304" pitchFamily="18" charset="0"/>
        <a:ea typeface="+mn-ea"/>
        <a:cs typeface="Droid Sans Fallback" charset="0"/>
      </a:defRPr>
    </a:lvl8pPr>
    <a:lvl9pPr marL="3657600" algn="l" defTabSz="914400" rtl="0" eaLnBrk="1" latinLnBrk="0" hangingPunct="1">
      <a:defRPr sz="2400" kern="1200">
        <a:solidFill>
          <a:schemeClr val="bg1"/>
        </a:solidFill>
        <a:latin typeface="Times New Roman" panose="02020603050405020304" pitchFamily="18" charset="0"/>
        <a:ea typeface="+mn-ea"/>
        <a:cs typeface="Droid Sans Fallback"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CC66"/>
    <a:srgbClr val="66FFFF"/>
    <a:srgbClr val="FFCC66"/>
    <a:srgbClr val="3399FF"/>
    <a:srgbClr val="00FF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332" autoAdjust="0"/>
  </p:normalViewPr>
  <p:slideViewPr>
    <p:cSldViewPr showGuides="1">
      <p:cViewPr varScale="1">
        <p:scale>
          <a:sx n="119" d="100"/>
          <a:sy n="119" d="100"/>
        </p:scale>
        <p:origin x="638" y="91"/>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50" d="100"/>
        <a:sy n="150" d="100"/>
      </p:scale>
      <p:origin x="0" y="0"/>
    </p:cViewPr>
  </p:sorterViewPr>
  <p:notesViewPr>
    <p:cSldViewPr showGuides="1">
      <p:cViewPr varScale="1">
        <p:scale>
          <a:sx n="88" d="100"/>
          <a:sy n="88" d="100"/>
        </p:scale>
        <p:origin x="2964"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26A8C3D7-3862-4516-93B4-5EF399B21408}" type="datetimeFigureOut">
              <a:rPr lang="fr-FR"/>
              <a:pPr>
                <a:defRPr/>
              </a:pPr>
              <a:t>02/07/2020</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E3E51F53-7CC3-47A9-80A4-9368AAD25474}"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
        <p:nvSpPr>
          <p:cNvPr id="1027" name="Text Box 2"/>
          <p:cNvSpPr txBox="1">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
        <p:nvSpPr>
          <p:cNvPr id="1028" name="Text Box 3"/>
          <p:cNvSpPr txBox="1">
            <a:spLocks noChangeArrowheads="1"/>
          </p:cNvSpPr>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
        <p:nvSpPr>
          <p:cNvPr id="1029" name="Rectangle 4"/>
          <p:cNvSpPr>
            <a:spLocks noGrp="1" noRot="1" noChangeAspect="1" noChangeArrowheads="1"/>
          </p:cNvSpPr>
          <p:nvPr>
            <p:ph type="sldImg"/>
          </p:nvPr>
        </p:nvSpPr>
        <p:spPr bwMode="auto">
          <a:xfrm>
            <a:off x="1143000" y="685800"/>
            <a:ext cx="4570413" cy="3427413"/>
          </a:xfrm>
          <a:prstGeom prst="rect">
            <a:avLst/>
          </a:prstGeom>
          <a:noFill/>
          <a:ln w="9360" cap="sq">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3" name="Rectangle 5"/>
          <p:cNvSpPr>
            <a:spLocks noGrp="1" noChangeArrowheads="1"/>
          </p:cNvSpPr>
          <p:nvPr>
            <p:ph type="body"/>
          </p:nvPr>
        </p:nvSpPr>
        <p:spPr bwMode="auto">
          <a:xfrm>
            <a:off x="685800" y="4343400"/>
            <a:ext cx="5484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fr-FR" altLang="fr-FR" noProof="0" smtClean="0"/>
          </a:p>
        </p:txBody>
      </p:sp>
      <p:sp>
        <p:nvSpPr>
          <p:cNvPr id="1031" name="Text Box 6"/>
          <p:cNvSpPr txBox="1">
            <a:spLocks noChangeArrowheads="1"/>
          </p:cNvSpPr>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
        <p:nvSpPr>
          <p:cNvPr id="2055" name="Rectangle 7"/>
          <p:cNvSpPr>
            <a:spLocks noGrp="1" noChangeArrowheads="1"/>
          </p:cNvSpPr>
          <p:nvPr>
            <p:ph type="sldNum"/>
          </p:nvPr>
        </p:nvSpPr>
        <p:spPr bwMode="auto">
          <a:xfrm>
            <a:off x="3884613" y="8685213"/>
            <a:ext cx="2970212"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eaLnBrk="1" hangingPunct="1">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DejaVu Sans" charset="0"/>
              </a:defRPr>
            </a:lvl1pPr>
          </a:lstStyle>
          <a:p>
            <a:pPr>
              <a:defRPr/>
            </a:pPr>
            <a:fld id="{DF9E2137-3034-41E2-8447-FEC0EE873F15}"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2F052398-AF52-4DC3-96C2-E74E5CF25E24}" type="slidenum">
              <a:rPr lang="fr-FR" altLang="fr-FR" smtClean="0"/>
              <a:pPr>
                <a:spcBef>
                  <a:spcPct val="0"/>
                </a:spcBef>
                <a:buClrTx/>
                <a:buFontTx/>
                <a:buNone/>
              </a:pPr>
              <a:t>1</a:t>
            </a:fld>
            <a:endParaRPr lang="fr-FR" altLang="fr-FR" smtClean="0"/>
          </a:p>
        </p:txBody>
      </p:sp>
      <p:sp>
        <p:nvSpPr>
          <p:cNvPr id="4099"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CCB45428-792C-4872-9970-8DB02C376388}" type="slidenum">
              <a:rPr lang="fr-FR" altLang="fr-FR"/>
              <a:pPr algn="r" eaLnBrk="1" hangingPunct="1">
                <a:spcBef>
                  <a:spcPct val="0"/>
                </a:spcBef>
                <a:buClrTx/>
                <a:buFontTx/>
                <a:buNone/>
              </a:pPr>
              <a:t>1</a:t>
            </a:fld>
            <a:endParaRPr lang="fr-FR" altLang="fr-FR"/>
          </a:p>
        </p:txBody>
      </p:sp>
      <p:sp>
        <p:nvSpPr>
          <p:cNvPr id="4100" name="Rectangle 2"/>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1" name="Text Box 3"/>
          <p:cNvSpPr txBox="1">
            <a:spLocks noChangeArrowheads="1"/>
          </p:cNvSpPr>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BB4FD72E-D871-4581-9B2A-817A52D2E9C1}" type="slidenum">
              <a:rPr lang="fr-FR" altLang="fr-FR" smtClean="0"/>
              <a:pPr>
                <a:spcBef>
                  <a:spcPct val="0"/>
                </a:spcBef>
                <a:buClrTx/>
                <a:buFontTx/>
                <a:buNone/>
              </a:pPr>
              <a:t>10</a:t>
            </a:fld>
            <a:endParaRPr lang="fr-FR" altLang="fr-FR" smtClean="0"/>
          </a:p>
        </p:txBody>
      </p:sp>
      <p:sp>
        <p:nvSpPr>
          <p:cNvPr id="8195"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B86D7E5-6E8C-4C91-9F7D-5DAF2B269A71}" type="slidenum">
              <a:rPr lang="fr-FR" altLang="fr-FR"/>
              <a:pPr algn="r" eaLnBrk="1" hangingPunct="1">
                <a:spcBef>
                  <a:spcPct val="0"/>
                </a:spcBef>
                <a:buClrTx/>
                <a:buFontTx/>
                <a:buNone/>
              </a:pPr>
              <a:t>10</a:t>
            </a:fld>
            <a:endParaRPr lang="fr-FR" altLang="fr-FR"/>
          </a:p>
        </p:txBody>
      </p:sp>
      <p:sp>
        <p:nvSpPr>
          <p:cNvPr id="8196" name="Rectangle 2"/>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7" name="Text Box 3"/>
          <p:cNvSpPr txBox="1">
            <a:spLocks noChangeArrowheads="1"/>
          </p:cNvSpPr>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Tree>
    <p:extLst>
      <p:ext uri="{BB962C8B-B14F-4D97-AF65-F5344CB8AC3E}">
        <p14:creationId xmlns:p14="http://schemas.microsoft.com/office/powerpoint/2010/main" val="2615807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BB4FD72E-D871-4581-9B2A-817A52D2E9C1}" type="slidenum">
              <a:rPr lang="fr-FR" altLang="fr-FR" smtClean="0"/>
              <a:pPr>
                <a:spcBef>
                  <a:spcPct val="0"/>
                </a:spcBef>
                <a:buClrTx/>
                <a:buFontTx/>
                <a:buNone/>
              </a:pPr>
              <a:t>11</a:t>
            </a:fld>
            <a:endParaRPr lang="fr-FR" altLang="fr-FR" smtClean="0"/>
          </a:p>
        </p:txBody>
      </p:sp>
      <p:sp>
        <p:nvSpPr>
          <p:cNvPr id="8195"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B86D7E5-6E8C-4C91-9F7D-5DAF2B269A71}" type="slidenum">
              <a:rPr lang="fr-FR" altLang="fr-FR"/>
              <a:pPr algn="r" eaLnBrk="1" hangingPunct="1">
                <a:spcBef>
                  <a:spcPct val="0"/>
                </a:spcBef>
                <a:buClrTx/>
                <a:buFontTx/>
                <a:buNone/>
              </a:pPr>
              <a:t>11</a:t>
            </a:fld>
            <a:endParaRPr lang="fr-FR" altLang="fr-FR"/>
          </a:p>
        </p:txBody>
      </p:sp>
      <p:sp>
        <p:nvSpPr>
          <p:cNvPr id="8196" name="Rectangle 2"/>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7" name="Text Box 3"/>
          <p:cNvSpPr txBox="1">
            <a:spLocks noChangeArrowheads="1"/>
          </p:cNvSpPr>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Tree>
    <p:extLst>
      <p:ext uri="{BB962C8B-B14F-4D97-AF65-F5344CB8AC3E}">
        <p14:creationId xmlns:p14="http://schemas.microsoft.com/office/powerpoint/2010/main" val="1164293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7ECB059F-D3C0-406F-9020-3C95A4FD2A27}" type="slidenum">
              <a:rPr lang="fr-FR" altLang="fr-FR" smtClean="0"/>
              <a:pPr>
                <a:spcBef>
                  <a:spcPct val="0"/>
                </a:spcBef>
                <a:buClrTx/>
                <a:buFontTx/>
                <a:buNone/>
              </a:pPr>
              <a:t>12</a:t>
            </a:fld>
            <a:endParaRPr lang="fr-FR" altLang="fr-FR" smtClean="0"/>
          </a:p>
        </p:txBody>
      </p:sp>
      <p:sp>
        <p:nvSpPr>
          <p:cNvPr id="10243"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429F91ED-DD09-4115-90F8-7442548638E4}" type="slidenum">
              <a:rPr lang="fr-FR" altLang="fr-FR"/>
              <a:pPr algn="r" eaLnBrk="1" hangingPunct="1">
                <a:spcBef>
                  <a:spcPct val="0"/>
                </a:spcBef>
                <a:buClrTx/>
                <a:buFontTx/>
                <a:buNone/>
              </a:pPr>
              <a:t>12</a:t>
            </a:fld>
            <a:endParaRPr lang="fr-FR" altLang="fr-FR"/>
          </a:p>
        </p:txBody>
      </p:sp>
      <p:sp>
        <p:nvSpPr>
          <p:cNvPr id="10244" name="Rectangle 2"/>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245" name="Text Box 3"/>
          <p:cNvSpPr txBox="1">
            <a:spLocks noChangeArrowheads="1"/>
          </p:cNvSpPr>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AB47BF6E-FFB7-4285-85F8-A9A059AE78CD}" type="slidenum">
              <a:rPr lang="fr-FR" altLang="fr-FR" smtClean="0"/>
              <a:pPr>
                <a:spcBef>
                  <a:spcPct val="0"/>
                </a:spcBef>
                <a:buClrTx/>
                <a:buFontTx/>
                <a:buNone/>
              </a:pPr>
              <a:t>2</a:t>
            </a:fld>
            <a:endParaRPr lang="fr-FR" altLang="fr-FR" smtClean="0"/>
          </a:p>
        </p:txBody>
      </p:sp>
      <p:sp>
        <p:nvSpPr>
          <p:cNvPr id="6147"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C1C222F-C497-40C8-A536-3C0F9734BEAD}" type="slidenum">
              <a:rPr lang="fr-FR" altLang="fr-FR"/>
              <a:pPr algn="r" eaLnBrk="1" hangingPunct="1">
                <a:spcBef>
                  <a:spcPct val="0"/>
                </a:spcBef>
                <a:buClrTx/>
                <a:buFontTx/>
                <a:buNone/>
              </a:pPr>
              <a:t>2</a:t>
            </a:fld>
            <a:endParaRPr lang="fr-FR" altLang="fr-FR"/>
          </a:p>
        </p:txBody>
      </p:sp>
      <p:sp>
        <p:nvSpPr>
          <p:cNvPr id="6148" name="Rectangle 2"/>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9" name="Text Box 3"/>
          <p:cNvSpPr txBox="1">
            <a:spLocks noChangeArrowheads="1"/>
          </p:cNvSpPr>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Tree>
    <p:extLst>
      <p:ext uri="{BB962C8B-B14F-4D97-AF65-F5344CB8AC3E}">
        <p14:creationId xmlns:p14="http://schemas.microsoft.com/office/powerpoint/2010/main" val="3401190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AB47BF6E-FFB7-4285-85F8-A9A059AE78CD}" type="slidenum">
              <a:rPr lang="fr-FR" altLang="fr-FR" smtClean="0"/>
              <a:pPr>
                <a:spcBef>
                  <a:spcPct val="0"/>
                </a:spcBef>
                <a:buClrTx/>
                <a:buFontTx/>
                <a:buNone/>
              </a:pPr>
              <a:t>3</a:t>
            </a:fld>
            <a:endParaRPr lang="fr-FR" altLang="fr-FR" smtClean="0"/>
          </a:p>
        </p:txBody>
      </p:sp>
      <p:sp>
        <p:nvSpPr>
          <p:cNvPr id="6147"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C1C222F-C497-40C8-A536-3C0F9734BEAD}" type="slidenum">
              <a:rPr lang="fr-FR" altLang="fr-FR"/>
              <a:pPr algn="r" eaLnBrk="1" hangingPunct="1">
                <a:spcBef>
                  <a:spcPct val="0"/>
                </a:spcBef>
                <a:buClrTx/>
                <a:buFontTx/>
                <a:buNone/>
              </a:pPr>
              <a:t>3</a:t>
            </a:fld>
            <a:endParaRPr lang="fr-FR" altLang="fr-FR"/>
          </a:p>
        </p:txBody>
      </p:sp>
      <p:sp>
        <p:nvSpPr>
          <p:cNvPr id="6148" name="Rectangle 2"/>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9" name="Text Box 3"/>
          <p:cNvSpPr txBox="1">
            <a:spLocks noChangeArrowheads="1"/>
          </p:cNvSpPr>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Tree>
    <p:extLst>
      <p:ext uri="{BB962C8B-B14F-4D97-AF65-F5344CB8AC3E}">
        <p14:creationId xmlns:p14="http://schemas.microsoft.com/office/powerpoint/2010/main" val="64971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BB4FD72E-D871-4581-9B2A-817A52D2E9C1}" type="slidenum">
              <a:rPr lang="fr-FR" altLang="fr-FR" smtClean="0"/>
              <a:pPr>
                <a:spcBef>
                  <a:spcPct val="0"/>
                </a:spcBef>
                <a:buClrTx/>
                <a:buFontTx/>
                <a:buNone/>
              </a:pPr>
              <a:t>4</a:t>
            </a:fld>
            <a:endParaRPr lang="fr-FR" altLang="fr-FR" smtClean="0"/>
          </a:p>
        </p:txBody>
      </p:sp>
      <p:sp>
        <p:nvSpPr>
          <p:cNvPr id="8195"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B86D7E5-6E8C-4C91-9F7D-5DAF2B269A71}" type="slidenum">
              <a:rPr lang="fr-FR" altLang="fr-FR"/>
              <a:pPr algn="r" eaLnBrk="1" hangingPunct="1">
                <a:spcBef>
                  <a:spcPct val="0"/>
                </a:spcBef>
                <a:buClrTx/>
                <a:buFontTx/>
                <a:buNone/>
              </a:pPr>
              <a:t>4</a:t>
            </a:fld>
            <a:endParaRPr lang="fr-FR" altLang="fr-FR"/>
          </a:p>
        </p:txBody>
      </p:sp>
      <p:sp>
        <p:nvSpPr>
          <p:cNvPr id="8196" name="Rectangle 2"/>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7" name="Text Box 3"/>
          <p:cNvSpPr txBox="1">
            <a:spLocks noChangeArrowheads="1"/>
          </p:cNvSpPr>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Tree>
    <p:extLst>
      <p:ext uri="{BB962C8B-B14F-4D97-AF65-F5344CB8AC3E}">
        <p14:creationId xmlns:p14="http://schemas.microsoft.com/office/powerpoint/2010/main" val="248490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BB4FD72E-D871-4581-9B2A-817A52D2E9C1}" type="slidenum">
              <a:rPr lang="fr-FR" altLang="fr-FR" smtClean="0"/>
              <a:pPr>
                <a:spcBef>
                  <a:spcPct val="0"/>
                </a:spcBef>
                <a:buClrTx/>
                <a:buFontTx/>
                <a:buNone/>
              </a:pPr>
              <a:t>5</a:t>
            </a:fld>
            <a:endParaRPr lang="fr-FR" altLang="fr-FR" smtClean="0"/>
          </a:p>
        </p:txBody>
      </p:sp>
      <p:sp>
        <p:nvSpPr>
          <p:cNvPr id="8195"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B86D7E5-6E8C-4C91-9F7D-5DAF2B269A71}" type="slidenum">
              <a:rPr lang="fr-FR" altLang="fr-FR"/>
              <a:pPr algn="r" eaLnBrk="1" hangingPunct="1">
                <a:spcBef>
                  <a:spcPct val="0"/>
                </a:spcBef>
                <a:buClrTx/>
                <a:buFontTx/>
                <a:buNone/>
              </a:pPr>
              <a:t>5</a:t>
            </a:fld>
            <a:endParaRPr lang="fr-FR" altLang="fr-FR"/>
          </a:p>
        </p:txBody>
      </p:sp>
      <p:sp>
        <p:nvSpPr>
          <p:cNvPr id="8196" name="Rectangle 2"/>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7" name="Text Box 3"/>
          <p:cNvSpPr txBox="1">
            <a:spLocks noChangeArrowheads="1"/>
          </p:cNvSpPr>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Tree>
    <p:extLst>
      <p:ext uri="{BB962C8B-B14F-4D97-AF65-F5344CB8AC3E}">
        <p14:creationId xmlns:p14="http://schemas.microsoft.com/office/powerpoint/2010/main" val="779726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BB4FD72E-D871-4581-9B2A-817A52D2E9C1}" type="slidenum">
              <a:rPr lang="fr-FR" altLang="fr-FR" smtClean="0"/>
              <a:pPr>
                <a:spcBef>
                  <a:spcPct val="0"/>
                </a:spcBef>
                <a:buClrTx/>
                <a:buFontTx/>
                <a:buNone/>
              </a:pPr>
              <a:t>6</a:t>
            </a:fld>
            <a:endParaRPr lang="fr-FR" altLang="fr-FR" smtClean="0"/>
          </a:p>
        </p:txBody>
      </p:sp>
      <p:sp>
        <p:nvSpPr>
          <p:cNvPr id="8195"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B86D7E5-6E8C-4C91-9F7D-5DAF2B269A71}" type="slidenum">
              <a:rPr lang="fr-FR" altLang="fr-FR"/>
              <a:pPr algn="r" eaLnBrk="1" hangingPunct="1">
                <a:spcBef>
                  <a:spcPct val="0"/>
                </a:spcBef>
                <a:buClrTx/>
                <a:buFontTx/>
                <a:buNone/>
              </a:pPr>
              <a:t>6</a:t>
            </a:fld>
            <a:endParaRPr lang="fr-FR" altLang="fr-FR"/>
          </a:p>
        </p:txBody>
      </p:sp>
      <p:sp>
        <p:nvSpPr>
          <p:cNvPr id="8196" name="Rectangle 2"/>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7" name="Text Box 3"/>
          <p:cNvSpPr txBox="1">
            <a:spLocks noChangeArrowheads="1"/>
          </p:cNvSpPr>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Tree>
    <p:extLst>
      <p:ext uri="{BB962C8B-B14F-4D97-AF65-F5344CB8AC3E}">
        <p14:creationId xmlns:p14="http://schemas.microsoft.com/office/powerpoint/2010/main" val="3145037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BB4FD72E-D871-4581-9B2A-817A52D2E9C1}" type="slidenum">
              <a:rPr lang="fr-FR" altLang="fr-FR" smtClean="0"/>
              <a:pPr>
                <a:spcBef>
                  <a:spcPct val="0"/>
                </a:spcBef>
                <a:buClrTx/>
                <a:buFontTx/>
                <a:buNone/>
              </a:pPr>
              <a:t>7</a:t>
            </a:fld>
            <a:endParaRPr lang="fr-FR" altLang="fr-FR" smtClean="0"/>
          </a:p>
        </p:txBody>
      </p:sp>
      <p:sp>
        <p:nvSpPr>
          <p:cNvPr id="8195"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B86D7E5-6E8C-4C91-9F7D-5DAF2B269A71}" type="slidenum">
              <a:rPr lang="fr-FR" altLang="fr-FR"/>
              <a:pPr algn="r" eaLnBrk="1" hangingPunct="1">
                <a:spcBef>
                  <a:spcPct val="0"/>
                </a:spcBef>
                <a:buClrTx/>
                <a:buFontTx/>
                <a:buNone/>
              </a:pPr>
              <a:t>7</a:t>
            </a:fld>
            <a:endParaRPr lang="fr-FR" altLang="fr-FR"/>
          </a:p>
        </p:txBody>
      </p:sp>
      <p:sp>
        <p:nvSpPr>
          <p:cNvPr id="8196" name="Rectangle 2"/>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7" name="Text Box 3"/>
          <p:cNvSpPr txBox="1">
            <a:spLocks noChangeArrowheads="1"/>
          </p:cNvSpPr>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Tree>
    <p:extLst>
      <p:ext uri="{BB962C8B-B14F-4D97-AF65-F5344CB8AC3E}">
        <p14:creationId xmlns:p14="http://schemas.microsoft.com/office/powerpoint/2010/main" val="571508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BB4FD72E-D871-4581-9B2A-817A52D2E9C1}" type="slidenum">
              <a:rPr lang="fr-FR" altLang="fr-FR" smtClean="0"/>
              <a:pPr>
                <a:spcBef>
                  <a:spcPct val="0"/>
                </a:spcBef>
                <a:buClrTx/>
                <a:buFontTx/>
                <a:buNone/>
              </a:pPr>
              <a:t>8</a:t>
            </a:fld>
            <a:endParaRPr lang="fr-FR" altLang="fr-FR" smtClean="0"/>
          </a:p>
        </p:txBody>
      </p:sp>
      <p:sp>
        <p:nvSpPr>
          <p:cNvPr id="8195"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B86D7E5-6E8C-4C91-9F7D-5DAF2B269A71}" type="slidenum">
              <a:rPr lang="fr-FR" altLang="fr-FR"/>
              <a:pPr algn="r" eaLnBrk="1" hangingPunct="1">
                <a:spcBef>
                  <a:spcPct val="0"/>
                </a:spcBef>
                <a:buClrTx/>
                <a:buFontTx/>
                <a:buNone/>
              </a:pPr>
              <a:t>8</a:t>
            </a:fld>
            <a:endParaRPr lang="fr-FR" altLang="fr-FR"/>
          </a:p>
        </p:txBody>
      </p:sp>
      <p:sp>
        <p:nvSpPr>
          <p:cNvPr id="8196" name="Rectangle 2"/>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7" name="Text Box 3"/>
          <p:cNvSpPr txBox="1">
            <a:spLocks noChangeArrowheads="1"/>
          </p:cNvSpPr>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Tree>
    <p:extLst>
      <p:ext uri="{BB962C8B-B14F-4D97-AF65-F5344CB8AC3E}">
        <p14:creationId xmlns:p14="http://schemas.microsoft.com/office/powerpoint/2010/main" val="1286630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buClrTx/>
              <a:buFontTx/>
              <a:buNone/>
            </a:pPr>
            <a:fld id="{BB4FD72E-D871-4581-9B2A-817A52D2E9C1}" type="slidenum">
              <a:rPr lang="fr-FR" altLang="fr-FR" smtClean="0"/>
              <a:pPr>
                <a:spcBef>
                  <a:spcPct val="0"/>
                </a:spcBef>
                <a:buClrTx/>
                <a:buFontTx/>
                <a:buNone/>
              </a:pPr>
              <a:t>9</a:t>
            </a:fld>
            <a:endParaRPr lang="fr-FR" altLang="fr-FR" smtClean="0"/>
          </a:p>
        </p:txBody>
      </p:sp>
      <p:sp>
        <p:nvSpPr>
          <p:cNvPr id="8195"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B86D7E5-6E8C-4C91-9F7D-5DAF2B269A71}" type="slidenum">
              <a:rPr lang="fr-FR" altLang="fr-FR"/>
              <a:pPr algn="r" eaLnBrk="1" hangingPunct="1">
                <a:spcBef>
                  <a:spcPct val="0"/>
                </a:spcBef>
                <a:buClrTx/>
                <a:buFontTx/>
                <a:buNone/>
              </a:pPr>
              <a:t>9</a:t>
            </a:fld>
            <a:endParaRPr lang="fr-FR" altLang="fr-FR"/>
          </a:p>
        </p:txBody>
      </p:sp>
      <p:sp>
        <p:nvSpPr>
          <p:cNvPr id="8196" name="Rectangle 2"/>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7" name="Text Box 3"/>
          <p:cNvSpPr txBox="1">
            <a:spLocks noChangeArrowheads="1"/>
          </p:cNvSpPr>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fr-FR" altLang="fr-FR"/>
          </a:p>
        </p:txBody>
      </p:sp>
    </p:spTree>
    <p:extLst>
      <p:ext uri="{BB962C8B-B14F-4D97-AF65-F5344CB8AC3E}">
        <p14:creationId xmlns:p14="http://schemas.microsoft.com/office/powerpoint/2010/main" val="3819115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Tree>
    <p:extLst>
      <p:ext uri="{BB962C8B-B14F-4D97-AF65-F5344CB8AC3E}">
        <p14:creationId xmlns:p14="http://schemas.microsoft.com/office/powerpoint/2010/main" val="3648820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1325563"/>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628650" y="1825625"/>
            <a:ext cx="7886700" cy="4351338"/>
          </a:xfrm>
          <a:prstGeom prst="rect">
            <a:avLst/>
          </a:prstGeo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872256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28650" y="365125"/>
            <a:ext cx="5762625" cy="5811838"/>
          </a:xfrm>
          <a:prstGeom prst="rect">
            <a:avLst/>
          </a:prstGeo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785375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1325563"/>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628650" y="1825625"/>
            <a:ext cx="7886700" cy="4351338"/>
          </a:xfrm>
          <a:prstGeom prst="rect">
            <a:avLst/>
          </a:prstGeo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354172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a:prstGeom prst="rect">
            <a:avLst/>
          </a:prstGeo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Modifier les styles du texte du masque</a:t>
            </a:r>
          </a:p>
        </p:txBody>
      </p:sp>
    </p:spTree>
    <p:extLst>
      <p:ext uri="{BB962C8B-B14F-4D97-AF65-F5344CB8AC3E}">
        <p14:creationId xmlns:p14="http://schemas.microsoft.com/office/powerpoint/2010/main" val="4069384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1325563"/>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628650" y="1825625"/>
            <a:ext cx="3867150" cy="4351338"/>
          </a:xfrm>
          <a:prstGeom prst="rect">
            <a:avLst/>
          </a:prstGeo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825625"/>
            <a:ext cx="3867150" cy="4351338"/>
          </a:xfrm>
          <a:prstGeom prst="rect">
            <a:avLst/>
          </a:prstGeo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300851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a:prstGeom prst="rect">
            <a:avLst/>
          </a:prstGeo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630238" y="2505075"/>
            <a:ext cx="3868737" cy="3684588"/>
          </a:xfrm>
          <a:prstGeom prst="rect">
            <a:avLst/>
          </a:prstGeo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4629150" y="2505075"/>
            <a:ext cx="3887788" cy="3684588"/>
          </a:xfrm>
          <a:prstGeom prst="rect">
            <a:avLst/>
          </a:prstGeo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690131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1325563"/>
          </a:xfrm>
          <a:prstGeom prst="rect">
            <a:avLst/>
          </a:prstGeom>
        </p:spPr>
        <p:txBody>
          <a:bodyPr/>
          <a:lstStyle/>
          <a:p>
            <a:r>
              <a:rPr lang="fr-FR" smtClean="0"/>
              <a:t>Modifiez le style du titre</a:t>
            </a:r>
            <a:endParaRPr lang="fr-FR"/>
          </a:p>
        </p:txBody>
      </p:sp>
    </p:spTree>
    <p:extLst>
      <p:ext uri="{BB962C8B-B14F-4D97-AF65-F5344CB8AC3E}">
        <p14:creationId xmlns:p14="http://schemas.microsoft.com/office/powerpoint/2010/main" val="2217076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361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a:prstGeom prst="rect">
            <a:avLst/>
          </a:prstGeo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Tree>
    <p:extLst>
      <p:ext uri="{BB962C8B-B14F-4D97-AF65-F5344CB8AC3E}">
        <p14:creationId xmlns:p14="http://schemas.microsoft.com/office/powerpoint/2010/main" val="545018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a:prstGeom prst="rect">
            <a:avLst/>
          </a:prstGeo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Tree>
    <p:extLst>
      <p:ext uri="{BB962C8B-B14F-4D97-AF65-F5344CB8AC3E}">
        <p14:creationId xmlns:p14="http://schemas.microsoft.com/office/powerpoint/2010/main" val="217791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Droid Sans Fallback"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Droid Sans Fallback"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Droid Sans Fallback"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Droid Sans Fallback" charset="0"/>
        </a:defRPr>
      </a:lvl5pPr>
      <a:lvl6pPr marL="25146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Droid Sans Fallback" charset="0"/>
        </a:defRPr>
      </a:lvl6pPr>
      <a:lvl7pPr marL="29718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Droid Sans Fallback" charset="0"/>
        </a:defRPr>
      </a:lvl7pPr>
      <a:lvl8pPr marL="34290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Droid Sans Fallback" charset="0"/>
        </a:defRPr>
      </a:lvl8pPr>
      <a:lvl9pPr marL="38862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Droid Sans Fallback"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1.emf"/><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3.emf"/><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250825" y="361247"/>
            <a:ext cx="8642350" cy="3787833"/>
          </a:xfrm>
          <a:prstGeom prst="rect">
            <a:avLst/>
          </a:prstGeom>
          <a:solidFill>
            <a:srgbClr val="FFCC66"/>
          </a:solidFill>
          <a:ln>
            <a:noFill/>
          </a:ln>
          <a:effectLst/>
          <a:extLst/>
        </p:spPr>
        <p:txBody>
          <a:bodyPr lIns="90000" tIns="46800" rIns="90000" bIns="46800" anchor="ctr" anchorCtr="1">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9pPr>
          </a:lstStyle>
          <a:p>
            <a:pPr algn="ctr" eaLnBrk="1" hangingPunct="1">
              <a:spcBef>
                <a:spcPts val="1750"/>
              </a:spcBef>
              <a:buSzPct val="100000"/>
            </a:pPr>
            <a:endParaRPr lang="fr-FR" altLang="fr-FR" sz="3600" dirty="0" smtClean="0">
              <a:solidFill>
                <a:srgbClr val="000000"/>
              </a:solidFill>
              <a:cs typeface="Times New Roman" panose="02020603050405020304" pitchFamily="18" charset="0"/>
            </a:endParaRPr>
          </a:p>
          <a:p>
            <a:pPr algn="ctr" eaLnBrk="1" hangingPunct="1">
              <a:spcBef>
                <a:spcPts val="1750"/>
              </a:spcBef>
              <a:buSzPct val="100000"/>
            </a:pPr>
            <a:r>
              <a:rPr lang="fr-FR" altLang="fr-FR" sz="3600" dirty="0" smtClean="0">
                <a:solidFill>
                  <a:srgbClr val="000000"/>
                </a:solidFill>
                <a:cs typeface="Times New Roman" panose="02020603050405020304" pitchFamily="18" charset="0"/>
              </a:rPr>
              <a:t>PRÉSENTATION</a:t>
            </a:r>
          </a:p>
          <a:p>
            <a:pPr algn="ctr" eaLnBrk="1" hangingPunct="1">
              <a:spcBef>
                <a:spcPts val="1750"/>
              </a:spcBef>
              <a:buSzPct val="100000"/>
            </a:pPr>
            <a:r>
              <a:rPr lang="fr-FR" altLang="fr-FR" sz="3600" dirty="0" smtClean="0">
                <a:solidFill>
                  <a:srgbClr val="000000"/>
                </a:solidFill>
                <a:cs typeface="Times New Roman" panose="02020603050405020304" pitchFamily="18" charset="0"/>
              </a:rPr>
              <a:t>DE L’ASPECT</a:t>
            </a:r>
          </a:p>
          <a:p>
            <a:pPr algn="ctr" eaLnBrk="1" hangingPunct="1">
              <a:spcBef>
                <a:spcPts val="1750"/>
              </a:spcBef>
              <a:buSzPct val="100000"/>
            </a:pPr>
            <a:r>
              <a:rPr lang="fr-FR" altLang="fr-FR" sz="3600" dirty="0" smtClean="0">
                <a:solidFill>
                  <a:srgbClr val="000000"/>
                </a:solidFill>
                <a:cs typeface="Times New Roman" panose="02020603050405020304" pitchFamily="18" charset="0"/>
              </a:rPr>
              <a:t>DU VERBE RUSSE</a:t>
            </a:r>
            <a:endParaRPr lang="fr-FR" altLang="fr-FR" sz="3600" dirty="0" smtClean="0">
              <a:solidFill>
                <a:srgbClr val="000000"/>
              </a:solidFill>
              <a:cs typeface="Times New Roman" panose="02020603050405020304" pitchFamily="18" charset="0"/>
            </a:endParaRPr>
          </a:p>
          <a:p>
            <a:pPr algn="ctr" eaLnBrk="1" hangingPunct="1">
              <a:spcBef>
                <a:spcPts val="1750"/>
              </a:spcBef>
              <a:buSzPct val="100000"/>
            </a:pPr>
            <a:endParaRPr lang="fr-FR" altLang="fr-FR" sz="3600" dirty="0">
              <a:solidFill>
                <a:srgbClr val="000000"/>
              </a:solidFill>
              <a:cs typeface="Times New Roman" panose="02020603050405020304" pitchFamily="18" charset="0"/>
            </a:endParaRPr>
          </a:p>
        </p:txBody>
      </p:sp>
      <p:sp>
        <p:nvSpPr>
          <p:cNvPr id="3078" name="Text Box 14"/>
          <p:cNvSpPr txBox="1">
            <a:spLocks noChangeArrowheads="1"/>
          </p:cNvSpPr>
          <p:nvPr/>
        </p:nvSpPr>
        <p:spPr bwMode="auto">
          <a:xfrm>
            <a:off x="7490954" y="66675"/>
            <a:ext cx="1576948"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9pPr>
          </a:lstStyle>
          <a:p>
            <a:pPr algn="ctr" eaLnBrk="1" hangingPunct="1">
              <a:spcBef>
                <a:spcPts val="750"/>
              </a:spcBef>
              <a:buSzPct val="100000"/>
            </a:pPr>
            <a:r>
              <a:rPr lang="fr-FR" altLang="fr-FR" sz="1200" i="1" dirty="0" smtClean="0">
                <a:solidFill>
                  <a:srgbClr val="000000"/>
                </a:solidFill>
                <a:cs typeface="Times New Roman" panose="02020603050405020304" pitchFamily="18" charset="0"/>
              </a:rPr>
              <a:t>Version du </a:t>
            </a:r>
            <a:r>
              <a:rPr lang="fr-FR" altLang="fr-FR" sz="1200" i="1" dirty="0" smtClean="0">
                <a:solidFill>
                  <a:srgbClr val="000000"/>
                </a:solidFill>
                <a:cs typeface="Times New Roman" panose="02020603050405020304" pitchFamily="18" charset="0"/>
              </a:rPr>
              <a:t>02</a:t>
            </a:r>
            <a:r>
              <a:rPr lang="fr-FR" altLang="fr-FR" sz="1200" i="1" dirty="0" smtClean="0">
                <a:solidFill>
                  <a:srgbClr val="000000"/>
                </a:solidFill>
                <a:cs typeface="Times New Roman" panose="02020603050405020304" pitchFamily="18" charset="0"/>
              </a:rPr>
              <a:t>/</a:t>
            </a:r>
            <a:r>
              <a:rPr lang="ru-RU" altLang="fr-FR" sz="1200" i="1" dirty="0" smtClean="0">
                <a:solidFill>
                  <a:srgbClr val="000000"/>
                </a:solidFill>
                <a:cs typeface="Times New Roman" panose="02020603050405020304" pitchFamily="18" charset="0"/>
              </a:rPr>
              <a:t>0</a:t>
            </a:r>
            <a:r>
              <a:rPr lang="fr-FR" altLang="fr-FR" sz="1200" i="1" dirty="0">
                <a:solidFill>
                  <a:srgbClr val="000000"/>
                </a:solidFill>
                <a:cs typeface="Times New Roman" panose="02020603050405020304" pitchFamily="18" charset="0"/>
              </a:rPr>
              <a:t>7</a:t>
            </a:r>
            <a:r>
              <a:rPr lang="fr-FR" altLang="fr-FR" sz="1200" i="1" dirty="0" smtClean="0">
                <a:solidFill>
                  <a:srgbClr val="000000"/>
                </a:solidFill>
                <a:cs typeface="Times New Roman" panose="02020603050405020304" pitchFamily="18" charset="0"/>
              </a:rPr>
              <a:t>/2020</a:t>
            </a:r>
            <a:endParaRPr lang="ru-RU" altLang="fr-FR" sz="1200" i="1" dirty="0">
              <a:solidFill>
                <a:srgbClr val="000000"/>
              </a:solidFill>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257175" y="309563"/>
            <a:ext cx="8640763" cy="402291"/>
          </a:xfrm>
          <a:prstGeom prst="rect">
            <a:avLst/>
          </a:prstGeom>
          <a:solidFill>
            <a:srgbClr val="00CC66"/>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0" algn="ctr">
              <a:buNone/>
            </a:pPr>
            <a:r>
              <a:rPr lang="fr-FR" altLang="fr-FR" b="1" dirty="0" smtClean="0"/>
              <a:t>L’ASPECT IMPERFECTIF OU LA NON-DÉLIMITATION DU PROCÈS</a:t>
            </a:r>
            <a:endParaRPr lang="fr-FR" altLang="fr-FR" b="1" dirty="0"/>
          </a:p>
        </p:txBody>
      </p:sp>
      <p:sp>
        <p:nvSpPr>
          <p:cNvPr id="8" name="Text Box 1"/>
          <p:cNvSpPr txBox="1">
            <a:spLocks noChangeArrowheads="1"/>
          </p:cNvSpPr>
          <p:nvPr/>
        </p:nvSpPr>
        <p:spPr bwMode="auto">
          <a:xfrm>
            <a:off x="257175" y="980728"/>
            <a:ext cx="8640763" cy="5634492"/>
          </a:xfrm>
          <a:prstGeom prst="rect">
            <a:avLst/>
          </a:prstGeom>
          <a:solidFill>
            <a:srgbClr val="00CC66"/>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342900">
              <a:buNone/>
            </a:pPr>
            <a:r>
              <a:rPr lang="fr-FR" dirty="0">
                <a:latin typeface="Wingdings" panose="05000000000000000000" pitchFamily="2" charset="2"/>
                <a:cs typeface="Times New Roman" panose="02020603050405020304" pitchFamily="18" charset="0"/>
              </a:rPr>
              <a:t></a:t>
            </a:r>
            <a:r>
              <a:rPr lang="fr-FR" dirty="0">
                <a:cs typeface="Times New Roman" panose="02020603050405020304" pitchFamily="18" charset="0"/>
              </a:rPr>
              <a:t>′ à la forme négative, c’est le procès qui est nié, son déroulement, « il est question de ne pas faire » (non intentionnalité) ; </a:t>
            </a:r>
          </a:p>
          <a:p>
            <a:pPr marL="0" indent="342900">
              <a:buNone/>
            </a:pP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r>
              <a:rPr lang="fr-FR" dirty="0">
                <a:latin typeface="Wingdings" panose="05000000000000000000" pitchFamily="2" charset="2"/>
                <a:cs typeface="Times New Roman" panose="02020603050405020304" pitchFamily="18" charset="0"/>
              </a:rPr>
              <a:t></a:t>
            </a:r>
            <a:r>
              <a:rPr lang="fr-FR" dirty="0">
                <a:cs typeface="Times New Roman" panose="02020603050405020304" pitchFamily="18" charset="0"/>
              </a:rPr>
              <a:t> l’annulation d’un résultat intermédiaire avec les verbes dits « </a:t>
            </a:r>
            <a:r>
              <a:rPr lang="fr-FR" dirty="0" smtClean="0">
                <a:cs typeface="Times New Roman" panose="02020603050405020304" pitchFamily="18" charset="0"/>
              </a:rPr>
              <a:t>réversibles </a:t>
            </a:r>
            <a:r>
              <a:rPr lang="fr-FR" dirty="0">
                <a:cs typeface="Times New Roman" panose="02020603050405020304" pitchFamily="18" charset="0"/>
              </a:rPr>
              <a:t>» ; </a:t>
            </a:r>
          </a:p>
          <a:p>
            <a:pPr marL="0" indent="342900">
              <a:buNone/>
            </a:pP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r>
              <a:rPr lang="fr-FR" dirty="0">
                <a:latin typeface="Wingdings" panose="05000000000000000000" pitchFamily="2" charset="2"/>
                <a:cs typeface="Times New Roman" panose="02020603050405020304" pitchFamily="18" charset="0"/>
              </a:rPr>
              <a:t></a:t>
            </a:r>
            <a:r>
              <a:rPr lang="fr-FR" dirty="0">
                <a:cs typeface="Times New Roman" panose="02020603050405020304" pitchFamily="18" charset="0"/>
              </a:rPr>
              <a:t> un résultat non envisagé ; </a:t>
            </a: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p:txBody>
      </p:sp>
      <p:pic>
        <p:nvPicPr>
          <p:cNvPr id="2" name="Image 1"/>
          <p:cNvPicPr>
            <a:picLocks noChangeAspect="1"/>
          </p:cNvPicPr>
          <p:nvPr/>
        </p:nvPicPr>
        <p:blipFill rotWithShape="1">
          <a:blip r:embed="rId3"/>
          <a:srcRect l="51799" t="10827" r="1822" b="7134"/>
          <a:stretch/>
        </p:blipFill>
        <p:spPr>
          <a:xfrm>
            <a:off x="3975440" y="1322620"/>
            <a:ext cx="4824536" cy="1656184"/>
          </a:xfrm>
          <a:prstGeom prst="rect">
            <a:avLst/>
          </a:prstGeom>
        </p:spPr>
      </p:pic>
      <p:pic>
        <p:nvPicPr>
          <p:cNvPr id="4" name="Image 3"/>
          <p:cNvPicPr>
            <a:picLocks noChangeAspect="1"/>
          </p:cNvPicPr>
          <p:nvPr/>
        </p:nvPicPr>
        <p:blipFill rotWithShape="1">
          <a:blip r:embed="rId4"/>
          <a:srcRect l="20001" t="12784" r="17778" b="7171"/>
          <a:stretch/>
        </p:blipFill>
        <p:spPr>
          <a:xfrm>
            <a:off x="1293006" y="3494569"/>
            <a:ext cx="6546222" cy="1463797"/>
          </a:xfrm>
          <a:prstGeom prst="rect">
            <a:avLst/>
          </a:prstGeom>
        </p:spPr>
      </p:pic>
      <p:pic>
        <p:nvPicPr>
          <p:cNvPr id="7" name="Image 6"/>
          <p:cNvPicPr>
            <a:picLocks noChangeAspect="1"/>
          </p:cNvPicPr>
          <p:nvPr/>
        </p:nvPicPr>
        <p:blipFill rotWithShape="1">
          <a:blip r:embed="rId5"/>
          <a:srcRect l="29999" t="19177" r="26668" b="4124"/>
          <a:stretch/>
        </p:blipFill>
        <p:spPr>
          <a:xfrm>
            <a:off x="2346191" y="5136696"/>
            <a:ext cx="4446954" cy="1368152"/>
          </a:xfrm>
          <a:prstGeom prst="rect">
            <a:avLst/>
          </a:prstGeom>
        </p:spPr>
      </p:pic>
    </p:spTree>
    <p:extLst>
      <p:ext uri="{BB962C8B-B14F-4D97-AF65-F5344CB8AC3E}">
        <p14:creationId xmlns:p14="http://schemas.microsoft.com/office/powerpoint/2010/main" val="15629601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2000" fill="hold"/>
                                        <p:tgtEl>
                                          <p:spTgt spid="2"/>
                                        </p:tgtEl>
                                        <p:attrNameLst>
                                          <p:attrName>ppt_x</p:attrName>
                                        </p:attrNameLst>
                                      </p:cBhvr>
                                      <p:tavLst>
                                        <p:tav tm="0">
                                          <p:val>
                                            <p:strVal val="#ppt_x"/>
                                          </p:val>
                                        </p:tav>
                                        <p:tav tm="100000">
                                          <p:val>
                                            <p:strVal val="#ppt_x"/>
                                          </p:val>
                                        </p:tav>
                                      </p:tavLst>
                                    </p:anim>
                                    <p:anim calcmode="lin" valueType="num">
                                      <p:cBhvr additive="base">
                                        <p:cTn id="14"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anim calcmode="lin" valueType="num">
                                      <p:cBhvr additive="base">
                                        <p:cTn id="19" dur="20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2000" fill="hold"/>
                                        <p:tgtEl>
                                          <p:spTgt spid="4"/>
                                        </p:tgtEl>
                                        <p:attrNameLst>
                                          <p:attrName>ppt_x</p:attrName>
                                        </p:attrNameLst>
                                      </p:cBhvr>
                                      <p:tavLst>
                                        <p:tav tm="0">
                                          <p:val>
                                            <p:strVal val="#ppt_x"/>
                                          </p:val>
                                        </p:tav>
                                        <p:tav tm="100000">
                                          <p:val>
                                            <p:strVal val="#ppt_x"/>
                                          </p:val>
                                        </p:tav>
                                      </p:tavLst>
                                    </p:anim>
                                    <p:anim calcmode="lin" valueType="num">
                                      <p:cBhvr additive="base">
                                        <p:cTn id="26"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anim calcmode="lin" valueType="num">
                                      <p:cBhvr additive="base">
                                        <p:cTn id="31" dur="2000" fill="hold"/>
                                        <p:tgtEl>
                                          <p:spTgt spid="8">
                                            <p:txEl>
                                              <p:pRg st="12" end="12"/>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8">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2000" fill="hold"/>
                                        <p:tgtEl>
                                          <p:spTgt spid="7"/>
                                        </p:tgtEl>
                                        <p:attrNameLst>
                                          <p:attrName>ppt_x</p:attrName>
                                        </p:attrNameLst>
                                      </p:cBhvr>
                                      <p:tavLst>
                                        <p:tav tm="0">
                                          <p:val>
                                            <p:strVal val="#ppt_x"/>
                                          </p:val>
                                        </p:tav>
                                        <p:tav tm="100000">
                                          <p:val>
                                            <p:strVal val="#ppt_x"/>
                                          </p:val>
                                        </p:tav>
                                      </p:tavLst>
                                    </p:anim>
                                    <p:anim calcmode="lin" valueType="num">
                                      <p:cBhvr additive="base">
                                        <p:cTn id="38" dur="2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257175" y="309563"/>
            <a:ext cx="8640763" cy="402291"/>
          </a:xfrm>
          <a:prstGeom prst="rect">
            <a:avLst/>
          </a:prstGeom>
          <a:solidFill>
            <a:srgbClr val="00CC66"/>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0" algn="ctr">
              <a:buNone/>
            </a:pPr>
            <a:r>
              <a:rPr lang="fr-FR" altLang="fr-FR" b="1" dirty="0" smtClean="0"/>
              <a:t>L’ASPECT IMPERFECTIF OU LA NON-DÉLIMITATION DU PROCÈS</a:t>
            </a:r>
            <a:endParaRPr lang="fr-FR" altLang="fr-FR" b="1" dirty="0"/>
          </a:p>
        </p:txBody>
      </p:sp>
      <p:sp>
        <p:nvSpPr>
          <p:cNvPr id="8" name="Text Box 1"/>
          <p:cNvSpPr txBox="1">
            <a:spLocks noChangeArrowheads="1"/>
          </p:cNvSpPr>
          <p:nvPr/>
        </p:nvSpPr>
        <p:spPr bwMode="auto">
          <a:xfrm>
            <a:off x="257175" y="980728"/>
            <a:ext cx="8640763" cy="5634492"/>
          </a:xfrm>
          <a:prstGeom prst="rect">
            <a:avLst/>
          </a:prstGeom>
          <a:solidFill>
            <a:srgbClr val="00CC66"/>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0">
              <a:buNone/>
            </a:pPr>
            <a:r>
              <a:rPr lang="fr-FR" dirty="0" smtClean="0">
                <a:latin typeface="Wingdings" panose="05000000000000000000" pitchFamily="2" charset="2"/>
              </a:rPr>
              <a:t> </a:t>
            </a:r>
            <a:r>
              <a:rPr lang="fr-FR" dirty="0" smtClean="0">
                <a:cs typeface="Times New Roman" panose="02020603050405020304" pitchFamily="18" charset="0"/>
              </a:rPr>
              <a:t>s</a:t>
            </a:r>
            <a:r>
              <a:rPr lang="fr-FR" dirty="0" smtClean="0"/>
              <a:t>on </a:t>
            </a:r>
            <a:r>
              <a:rPr lang="fr-FR" dirty="0"/>
              <a:t>itération </a:t>
            </a:r>
            <a:r>
              <a:rPr lang="fr-FR" i="1" dirty="0"/>
              <a:t>sans idée de limitation ni de résultat</a:t>
            </a:r>
            <a:r>
              <a:rPr lang="fr-FR" dirty="0"/>
              <a:t>. </a:t>
            </a: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r>
              <a:rPr lang="fr-FR" dirty="0" smtClean="0">
                <a:cs typeface="Times New Roman" panose="02020603050405020304" pitchFamily="18" charset="0"/>
              </a:rPr>
              <a:t>En synthèse, dès </a:t>
            </a:r>
            <a:r>
              <a:rPr lang="fr-FR" b="1" dirty="0">
                <a:cs typeface="Times New Roman" panose="02020603050405020304" pitchFamily="18" charset="0"/>
              </a:rPr>
              <a:t>qu’aucune </a:t>
            </a:r>
            <a:r>
              <a:rPr lang="fr-FR" b="1" dirty="0" smtClean="0">
                <a:cs typeface="Times New Roman" panose="02020603050405020304" pitchFamily="18" charset="0"/>
              </a:rPr>
              <a:t>des bornes</a:t>
            </a:r>
            <a:r>
              <a:rPr lang="fr-FR" dirty="0" smtClean="0">
                <a:cs typeface="Times New Roman" panose="02020603050405020304" pitchFamily="18" charset="0"/>
              </a:rPr>
              <a:t> </a:t>
            </a:r>
            <a:r>
              <a:rPr lang="fr-FR" dirty="0">
                <a:cs typeface="Times New Roman" panose="02020603050405020304" pitchFamily="18" charset="0"/>
              </a:rPr>
              <a:t>(début ou fin, début et fin) </a:t>
            </a:r>
            <a:r>
              <a:rPr lang="fr-FR" b="1" dirty="0" smtClean="0">
                <a:cs typeface="Times New Roman" panose="02020603050405020304" pitchFamily="18" charset="0"/>
              </a:rPr>
              <a:t>n’est </a:t>
            </a:r>
            <a:r>
              <a:rPr lang="fr-FR" b="1" dirty="0">
                <a:cs typeface="Times New Roman" panose="02020603050405020304" pitchFamily="18" charset="0"/>
              </a:rPr>
              <a:t>en vue</a:t>
            </a:r>
            <a:r>
              <a:rPr lang="fr-FR" dirty="0">
                <a:cs typeface="Times New Roman" panose="02020603050405020304" pitchFamily="18" charset="0"/>
              </a:rPr>
              <a:t> dans l’esprit de </a:t>
            </a:r>
            <a:r>
              <a:rPr lang="fr-FR" dirty="0" smtClean="0">
                <a:cs typeface="Times New Roman" panose="02020603050405020304" pitchFamily="18" charset="0"/>
              </a:rPr>
              <a:t>l’énonciateur (même </a:t>
            </a:r>
            <a:r>
              <a:rPr lang="fr-FR" dirty="0">
                <a:cs typeface="Times New Roman" panose="02020603050405020304" pitchFamily="18" charset="0"/>
              </a:rPr>
              <a:t>si le procès a un résultat ou une fin inévitable en </a:t>
            </a:r>
            <a:r>
              <a:rPr lang="fr-FR" dirty="0" smtClean="0">
                <a:cs typeface="Times New Roman" panose="02020603050405020304" pitchFamily="18" charset="0"/>
              </a:rPr>
              <a:t>soi), dès que </a:t>
            </a:r>
            <a:r>
              <a:rPr lang="fr-FR" dirty="0">
                <a:cs typeface="Times New Roman" panose="02020603050405020304" pitchFamily="18" charset="0"/>
              </a:rPr>
              <a:t>l’on ne peut ni ne veut délimiter </a:t>
            </a:r>
            <a:r>
              <a:rPr lang="fr-FR" dirty="0" smtClean="0">
                <a:cs typeface="Times New Roman" panose="02020603050405020304" pitchFamily="18" charset="0"/>
              </a:rPr>
              <a:t>le </a:t>
            </a:r>
            <a:r>
              <a:rPr lang="fr-FR" dirty="0">
                <a:cs typeface="Times New Roman" panose="02020603050405020304" pitchFamily="18" charset="0"/>
              </a:rPr>
              <a:t>procès</a:t>
            </a:r>
            <a:r>
              <a:rPr lang="fr-FR" dirty="0" smtClean="0">
                <a:cs typeface="Times New Roman" panose="02020603050405020304" pitchFamily="18" charset="0"/>
              </a:rPr>
              <a:t> d’aucune </a:t>
            </a:r>
            <a:r>
              <a:rPr lang="fr-FR" dirty="0">
                <a:cs typeface="Times New Roman" panose="02020603050405020304" pitchFamily="18" charset="0"/>
              </a:rPr>
              <a:t>façon, </a:t>
            </a:r>
            <a:r>
              <a:rPr lang="fr-FR" b="1" dirty="0">
                <a:cs typeface="Times New Roman" panose="02020603050405020304" pitchFamily="18" charset="0"/>
              </a:rPr>
              <a:t>l’imperfectif prévaut</a:t>
            </a:r>
            <a:r>
              <a:rPr lang="fr-FR" dirty="0">
                <a:cs typeface="Times New Roman" panose="02020603050405020304" pitchFamily="18" charset="0"/>
              </a:rPr>
              <a:t>. </a:t>
            </a: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p:txBody>
      </p:sp>
      <p:pic>
        <p:nvPicPr>
          <p:cNvPr id="5" name="Image 4"/>
          <p:cNvPicPr>
            <a:picLocks noChangeAspect="1"/>
          </p:cNvPicPr>
          <p:nvPr/>
        </p:nvPicPr>
        <p:blipFill rotWithShape="1">
          <a:blip r:embed="rId3"/>
          <a:srcRect l="813" t="14160" r="56050" b="9679"/>
          <a:stretch/>
        </p:blipFill>
        <p:spPr>
          <a:xfrm>
            <a:off x="376219" y="1484784"/>
            <a:ext cx="4116996" cy="1800200"/>
          </a:xfrm>
          <a:prstGeom prst="rect">
            <a:avLst/>
          </a:prstGeom>
        </p:spPr>
      </p:pic>
      <p:pic>
        <p:nvPicPr>
          <p:cNvPr id="9" name="Image 8"/>
          <p:cNvPicPr>
            <a:picLocks noChangeAspect="1"/>
          </p:cNvPicPr>
          <p:nvPr/>
        </p:nvPicPr>
        <p:blipFill rotWithShape="1">
          <a:blip r:embed="rId3"/>
          <a:srcRect l="57323" t="14160" r="-1" b="9679"/>
          <a:stretch/>
        </p:blipFill>
        <p:spPr>
          <a:xfrm>
            <a:off x="4668559" y="1484784"/>
            <a:ext cx="4131303" cy="1825883"/>
          </a:xfrm>
          <a:prstGeom prst="rect">
            <a:avLst/>
          </a:prstGeom>
        </p:spPr>
      </p:pic>
    </p:spTree>
    <p:extLst>
      <p:ext uri="{BB962C8B-B14F-4D97-AF65-F5344CB8AC3E}">
        <p14:creationId xmlns:p14="http://schemas.microsoft.com/office/powerpoint/2010/main" val="4043821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2000" fill="hold"/>
                                        <p:tgtEl>
                                          <p:spTgt spid="5"/>
                                        </p:tgtEl>
                                        <p:attrNameLst>
                                          <p:attrName>ppt_x</p:attrName>
                                        </p:attrNameLst>
                                      </p:cBhvr>
                                      <p:tavLst>
                                        <p:tav tm="0">
                                          <p:val>
                                            <p:strVal val="#ppt_x"/>
                                          </p:val>
                                        </p:tav>
                                        <p:tav tm="100000">
                                          <p:val>
                                            <p:strVal val="#ppt_x"/>
                                          </p:val>
                                        </p:tav>
                                      </p:tavLst>
                                    </p:anim>
                                    <p:anim calcmode="lin" valueType="num">
                                      <p:cBhvr additive="base">
                                        <p:cTn id="14"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2000" fill="hold"/>
                                        <p:tgtEl>
                                          <p:spTgt spid="9"/>
                                        </p:tgtEl>
                                        <p:attrNameLst>
                                          <p:attrName>ppt_x</p:attrName>
                                        </p:attrNameLst>
                                      </p:cBhvr>
                                      <p:tavLst>
                                        <p:tav tm="0">
                                          <p:val>
                                            <p:strVal val="#ppt_x"/>
                                          </p:val>
                                        </p:tav>
                                        <p:tav tm="100000">
                                          <p:val>
                                            <p:strVal val="#ppt_x"/>
                                          </p:val>
                                        </p:tav>
                                      </p:tavLst>
                                    </p:anim>
                                    <p:anim calcmode="lin" valueType="num">
                                      <p:cBhvr additive="base">
                                        <p:cTn id="20"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10" end="10"/>
                                            </p:txEl>
                                          </p:spTgt>
                                        </p:tgtEl>
                                        <p:attrNameLst>
                                          <p:attrName>style.visibility</p:attrName>
                                        </p:attrNameLst>
                                      </p:cBhvr>
                                      <p:to>
                                        <p:strVal val="visible"/>
                                      </p:to>
                                    </p:set>
                                    <p:anim calcmode="lin" valueType="num">
                                      <p:cBhvr additive="base">
                                        <p:cTn id="25" dur="20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914400"/>
            <a:ext cx="7620000" cy="5029200"/>
          </a:xfrm>
          <a:prstGeom prst="rect">
            <a:avLst/>
          </a:prstGeom>
        </p:spPr>
      </p:pic>
      <p:sp>
        <p:nvSpPr>
          <p:cNvPr id="112643" name="AutoShape 2"/>
          <p:cNvSpPr>
            <a:spLocks noChangeArrowheads="1"/>
          </p:cNvSpPr>
          <p:nvPr/>
        </p:nvSpPr>
        <p:spPr bwMode="auto">
          <a:xfrm>
            <a:off x="4932040" y="188640"/>
            <a:ext cx="4032250" cy="1692275"/>
          </a:xfrm>
          <a:prstGeom prst="wedgeEllipseCallout">
            <a:avLst>
              <a:gd name="adj1" fmla="val -79712"/>
              <a:gd name="adj2" fmla="val 90725"/>
            </a:avLst>
          </a:prstGeom>
          <a:solidFill>
            <a:srgbClr val="FFCC66"/>
          </a:solidFill>
          <a:ln w="9360" cap="sq">
            <a:solidFill>
              <a:srgbClr val="000000"/>
            </a:solidFill>
            <a:miter lim="800000"/>
            <a:headEnd/>
            <a:tailEnd/>
          </a:ln>
          <a:effectLs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9pPr>
          </a:lstStyle>
          <a:p>
            <a:pPr algn="ctr" eaLnBrk="1" hangingPunct="1">
              <a:buSzPct val="100000"/>
              <a:defRPr/>
            </a:pPr>
            <a:r>
              <a:rPr lang="ru-RU" altLang="fr-FR" sz="3600" smtClean="0">
                <a:solidFill>
                  <a:srgbClr val="000000"/>
                </a:solidFill>
                <a:latin typeface="+mn-lt"/>
              </a:rPr>
              <a:t>ВОПРОСЫ </a:t>
            </a:r>
            <a:r>
              <a:rPr lang="ru-RU" altLang="fr-FR" sz="3600" dirty="0" smtClean="0">
                <a:solidFill>
                  <a:srgbClr val="000000"/>
                </a:solidFill>
                <a:latin typeface="+mn-lt"/>
              </a:rPr>
              <a:t>ЕСТЬ?</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257175" y="349391"/>
            <a:ext cx="8640763" cy="4157165"/>
          </a:xfrm>
          <a:prstGeom prst="rect">
            <a:avLst/>
          </a:prstGeom>
          <a:solidFill>
            <a:srgbClr val="FFCC66"/>
          </a:solidFill>
          <a:ln>
            <a:noFill/>
          </a:ln>
          <a:effectLs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9pPr>
          </a:lstStyle>
          <a:p>
            <a:pPr indent="450215" algn="just">
              <a:spcAft>
                <a:spcPts val="0"/>
              </a:spcAft>
            </a:pPr>
            <a:r>
              <a:rPr lang="fr-FR" sz="2000" dirty="0">
                <a:solidFill>
                  <a:schemeClr val="tx2"/>
                </a:solidFill>
                <a:ea typeface="Times New Roman" panose="02020603050405020304" pitchFamily="18" charset="0"/>
              </a:rPr>
              <a:t>L’aspect est une catégorie grammaticale liée au verbe, qui est exprimée différemment suivant les langues. En français, l’aspect s’exprime grâce à un système de conjugaisons très élaboré, et complété de moyens lexicaux, syntaxiques, etc., en vue d’une indexation précise sur l’échelle du temps. </a:t>
            </a:r>
            <a:endParaRPr lang="fr-FR" sz="2000" dirty="0" smtClean="0">
              <a:solidFill>
                <a:schemeClr val="tx2"/>
              </a:solidFill>
              <a:ea typeface="Times New Roman" panose="02020603050405020304" pitchFamily="18" charset="0"/>
            </a:endParaRPr>
          </a:p>
          <a:p>
            <a:pPr indent="450215" algn="just">
              <a:spcAft>
                <a:spcPts val="0"/>
              </a:spcAft>
            </a:pPr>
            <a:endParaRPr lang="fr-FR" dirty="0">
              <a:solidFill>
                <a:schemeClr val="tx2"/>
              </a:solidFill>
              <a:ea typeface="Times New Roman" panose="02020603050405020304" pitchFamily="18" charset="0"/>
            </a:endParaRPr>
          </a:p>
          <a:p>
            <a:pPr indent="450215" algn="just">
              <a:spcAft>
                <a:spcPts val="0"/>
              </a:spcAft>
            </a:pPr>
            <a:r>
              <a:rPr lang="fr-FR" sz="2000" dirty="0">
                <a:solidFill>
                  <a:schemeClr val="tx2"/>
                </a:solidFill>
                <a:ea typeface="Times New Roman" panose="02020603050405020304" pitchFamily="18" charset="0"/>
              </a:rPr>
              <a:t>Dans les langues slaves, </a:t>
            </a:r>
            <a:r>
              <a:rPr lang="fr-FR" sz="2000" b="1" dirty="0">
                <a:solidFill>
                  <a:schemeClr val="tx2"/>
                </a:solidFill>
                <a:ea typeface="Times New Roman" panose="02020603050405020304" pitchFamily="18" charset="0"/>
              </a:rPr>
              <a:t>l’aspect est marqué morphologiquement </a:t>
            </a:r>
            <a:r>
              <a:rPr lang="fr-FR" sz="2000" dirty="0">
                <a:solidFill>
                  <a:schemeClr val="tx2"/>
                </a:solidFill>
                <a:ea typeface="Times New Roman" panose="02020603050405020304" pitchFamily="18" charset="0"/>
              </a:rPr>
              <a:t>; en russe moderne, la tendance au marquage morphologique de l’aspect s’exprime de manière très forte, comme en témoignent par exemple les verbes assimilés d’origine étrangère. </a:t>
            </a:r>
            <a:endParaRPr lang="fr-FR" sz="2000" dirty="0" smtClean="0">
              <a:solidFill>
                <a:schemeClr val="tx2"/>
              </a:solidFill>
              <a:ea typeface="Times New Roman" panose="02020603050405020304" pitchFamily="18" charset="0"/>
            </a:endParaRPr>
          </a:p>
          <a:p>
            <a:pPr indent="450215" algn="just">
              <a:spcAft>
                <a:spcPts val="0"/>
              </a:spcAft>
            </a:pPr>
            <a:endParaRPr lang="fr-FR" sz="2000" dirty="0" smtClean="0">
              <a:solidFill>
                <a:schemeClr val="tx2"/>
              </a:solidFill>
              <a:ea typeface="Times New Roman" panose="02020603050405020304" pitchFamily="18" charset="0"/>
            </a:endParaRPr>
          </a:p>
          <a:p>
            <a:pPr indent="450215" algn="just">
              <a:spcAft>
                <a:spcPts val="0"/>
              </a:spcAft>
            </a:pPr>
            <a:r>
              <a:rPr lang="fr-FR" sz="2000" dirty="0" smtClean="0">
                <a:solidFill>
                  <a:schemeClr val="tx2"/>
                </a:solidFill>
                <a:ea typeface="Times New Roman" panose="02020603050405020304" pitchFamily="18" charset="0"/>
              </a:rPr>
              <a:t>Cet </a:t>
            </a:r>
            <a:r>
              <a:rPr lang="fr-FR" sz="2000" dirty="0">
                <a:solidFill>
                  <a:schemeClr val="tx2"/>
                </a:solidFill>
                <a:ea typeface="Times New Roman" panose="02020603050405020304" pitchFamily="18" charset="0"/>
              </a:rPr>
              <a:t>écart entre la langue française et la langue russe est la cause d’incompréhensions de la part des francophones, qui éprouvent souvent des difficultés à percevoir l’emploi de tel ou tel aspect, notamment : </a:t>
            </a:r>
            <a:endParaRPr lang="fr-FR" sz="2000" dirty="0" smtClean="0">
              <a:solidFill>
                <a:schemeClr val="tx2"/>
              </a:solidFill>
              <a:ea typeface="Times New Roman" panose="02020603050405020304" pitchFamily="18" charset="0"/>
            </a:endParaRPr>
          </a:p>
        </p:txBody>
      </p:sp>
    </p:spTree>
    <p:extLst>
      <p:ext uri="{BB962C8B-B14F-4D97-AF65-F5344CB8AC3E}">
        <p14:creationId xmlns:p14="http://schemas.microsoft.com/office/powerpoint/2010/main" val="33236438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257175" y="349391"/>
            <a:ext cx="8640763" cy="4526497"/>
          </a:xfrm>
          <a:prstGeom prst="rect">
            <a:avLst/>
          </a:prstGeom>
          <a:solidFill>
            <a:srgbClr val="FFCC66"/>
          </a:solidFill>
          <a:ln>
            <a:noFill/>
          </a:ln>
          <a:effectLs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cs typeface="Droid Sans Fallback" charset="0"/>
              </a:defRPr>
            </a:lvl9pPr>
          </a:lstStyle>
          <a:p>
            <a:pPr marL="342900" lvl="0" indent="-342900" algn="just">
              <a:spcAft>
                <a:spcPts val="0"/>
              </a:spcAft>
              <a:buFont typeface="Symbol" panose="05050102010706020507" pitchFamily="18" charset="2"/>
              <a:buChar char=""/>
              <a:tabLst>
                <a:tab pos="457200" algn="l"/>
              </a:tabLst>
            </a:pPr>
            <a:r>
              <a:rPr lang="fr-FR" sz="2000" dirty="0" smtClean="0">
                <a:solidFill>
                  <a:schemeClr val="tx2"/>
                </a:solidFill>
                <a:ea typeface="Times New Roman" panose="02020603050405020304" pitchFamily="18" charset="0"/>
                <a:cs typeface="Symbol" panose="05050102010706020507" pitchFamily="18" charset="2"/>
              </a:rPr>
              <a:t>au </a:t>
            </a:r>
            <a:r>
              <a:rPr lang="fr-FR" sz="2000" dirty="0">
                <a:solidFill>
                  <a:schemeClr val="tx2"/>
                </a:solidFill>
                <a:ea typeface="Times New Roman" panose="02020603050405020304" pitchFamily="18" charset="0"/>
                <a:cs typeface="Symbol" panose="05050102010706020507" pitchFamily="18" charset="2"/>
              </a:rPr>
              <a:t>passé révolu au moment où l’on parle. Comparez : </a:t>
            </a:r>
            <a:endParaRPr lang="fr-FR" dirty="0">
              <a:solidFill>
                <a:schemeClr val="tx2"/>
              </a:solidFill>
              <a:ea typeface="Times New Roman" panose="02020603050405020304" pitchFamily="18" charset="0"/>
              <a:cs typeface="Symbol" panose="05050102010706020507" pitchFamily="18" charset="2"/>
            </a:endParaRPr>
          </a:p>
          <a:p>
            <a:pPr algn="ctr">
              <a:spcAft>
                <a:spcPts val="0"/>
              </a:spcAft>
            </a:pPr>
            <a:r>
              <a:rPr lang="ru-RU" sz="2000" i="1" dirty="0">
                <a:solidFill>
                  <a:schemeClr val="tx2"/>
                </a:solidFill>
                <a:ea typeface="Times New Roman" panose="02020603050405020304" pitchFamily="18" charset="0"/>
              </a:rPr>
              <a:t>Вчера́ я </a:t>
            </a:r>
            <a:r>
              <a:rPr lang="ru-RU" sz="2000" i="1" dirty="0" err="1">
                <a:solidFill>
                  <a:schemeClr val="tx2"/>
                </a:solidFill>
                <a:ea typeface="Times New Roman" panose="02020603050405020304" pitchFamily="18" charset="0"/>
              </a:rPr>
              <a:t>писа́л</a:t>
            </a:r>
            <a:r>
              <a:rPr lang="ru-RU" sz="2000" i="1" dirty="0">
                <a:solidFill>
                  <a:schemeClr val="tx2"/>
                </a:solidFill>
                <a:ea typeface="Times New Roman" panose="02020603050405020304" pitchFamily="18" charset="0"/>
              </a:rPr>
              <a:t>. / Кто́ </a:t>
            </a:r>
            <a:r>
              <a:rPr lang="ru-RU" sz="2000" i="1" dirty="0" err="1">
                <a:solidFill>
                  <a:schemeClr val="tx2"/>
                </a:solidFill>
                <a:ea typeface="Times New Roman" panose="02020603050405020304" pitchFamily="18" charset="0"/>
              </a:rPr>
              <a:t>написа́л</a:t>
            </a:r>
            <a:r>
              <a:rPr lang="ru-RU" sz="2000" i="1" dirty="0">
                <a:solidFill>
                  <a:schemeClr val="tx2"/>
                </a:solidFill>
                <a:ea typeface="Times New Roman" panose="02020603050405020304" pitchFamily="18" charset="0"/>
              </a:rPr>
              <a:t> « Войну́ и мир? ».</a:t>
            </a:r>
            <a:endParaRPr lang="fr-FR" dirty="0">
              <a:solidFill>
                <a:schemeClr val="tx2"/>
              </a:solidFill>
              <a:ea typeface="Times New Roman" panose="02020603050405020304" pitchFamily="18" charset="0"/>
            </a:endParaRPr>
          </a:p>
          <a:p>
            <a:pPr algn="ctr">
              <a:spcAft>
                <a:spcPts val="0"/>
              </a:spcAft>
            </a:pPr>
            <a:r>
              <a:rPr lang="ru-RU" sz="2000" i="1" dirty="0">
                <a:solidFill>
                  <a:schemeClr val="tx2"/>
                </a:solidFill>
                <a:ea typeface="Times New Roman" panose="02020603050405020304" pitchFamily="18" charset="0"/>
              </a:rPr>
              <a:t>Вчера́ я </a:t>
            </a:r>
            <a:r>
              <a:rPr lang="ru-RU" sz="2000" i="1" dirty="0" err="1">
                <a:solidFill>
                  <a:schemeClr val="tx2"/>
                </a:solidFill>
                <a:ea typeface="Times New Roman" panose="02020603050405020304" pitchFamily="18" charset="0"/>
              </a:rPr>
              <a:t>купи́л</a:t>
            </a:r>
            <a:r>
              <a:rPr lang="ru-RU" sz="2000" i="1" dirty="0">
                <a:solidFill>
                  <a:schemeClr val="tx2"/>
                </a:solidFill>
                <a:ea typeface="Times New Roman" panose="02020603050405020304" pitchFamily="18" charset="0"/>
              </a:rPr>
              <a:t> </a:t>
            </a:r>
            <a:r>
              <a:rPr lang="ru-RU" sz="2000" i="1" dirty="0" err="1">
                <a:solidFill>
                  <a:schemeClr val="tx2"/>
                </a:solidFill>
                <a:ea typeface="Times New Roman" panose="02020603050405020304" pitchFamily="18" charset="0"/>
              </a:rPr>
              <a:t>ма́рки</a:t>
            </a:r>
            <a:r>
              <a:rPr lang="ru-RU" sz="2000" i="1" dirty="0">
                <a:solidFill>
                  <a:schemeClr val="tx2"/>
                </a:solidFill>
                <a:ea typeface="Times New Roman" panose="02020603050405020304" pitchFamily="18" charset="0"/>
              </a:rPr>
              <a:t>. / Где́ ты </a:t>
            </a:r>
            <a:r>
              <a:rPr lang="ru-RU" sz="2000" i="1" dirty="0" err="1">
                <a:solidFill>
                  <a:schemeClr val="tx2"/>
                </a:solidFill>
                <a:ea typeface="Times New Roman" panose="02020603050405020304" pitchFamily="18" charset="0"/>
              </a:rPr>
              <a:t>покупа́л</a:t>
            </a:r>
            <a:r>
              <a:rPr lang="ru-RU" sz="2000" i="1" dirty="0">
                <a:solidFill>
                  <a:schemeClr val="tx2"/>
                </a:solidFill>
                <a:ea typeface="Times New Roman" panose="02020603050405020304" pitchFamily="18" charset="0"/>
              </a:rPr>
              <a:t> </a:t>
            </a:r>
            <a:r>
              <a:rPr lang="ru-RU" sz="2000" i="1" dirty="0" err="1">
                <a:solidFill>
                  <a:schemeClr val="tx2"/>
                </a:solidFill>
                <a:ea typeface="Times New Roman" panose="02020603050405020304" pitchFamily="18" charset="0"/>
              </a:rPr>
              <a:t>э́ту</a:t>
            </a:r>
            <a:r>
              <a:rPr lang="ru-RU" sz="2000" i="1" dirty="0">
                <a:solidFill>
                  <a:schemeClr val="tx2"/>
                </a:solidFill>
                <a:ea typeface="Times New Roman" panose="02020603050405020304" pitchFamily="18" charset="0"/>
              </a:rPr>
              <a:t> </a:t>
            </a:r>
            <a:r>
              <a:rPr lang="ru-RU" sz="2000" i="1" dirty="0" err="1">
                <a:solidFill>
                  <a:schemeClr val="tx2"/>
                </a:solidFill>
                <a:ea typeface="Times New Roman" panose="02020603050405020304" pitchFamily="18" charset="0"/>
              </a:rPr>
              <a:t>ва́зу</a:t>
            </a:r>
            <a:r>
              <a:rPr lang="ru-RU" sz="2000" i="1" dirty="0" smtClean="0">
                <a:solidFill>
                  <a:schemeClr val="tx2"/>
                </a:solidFill>
                <a:ea typeface="Times New Roman" panose="02020603050405020304" pitchFamily="18" charset="0"/>
              </a:rPr>
              <a:t>?</a:t>
            </a:r>
            <a:endParaRPr lang="fr-FR" sz="2000" i="1" dirty="0" smtClean="0">
              <a:solidFill>
                <a:schemeClr val="tx2"/>
              </a:solidFill>
              <a:ea typeface="Times New Roman" panose="02020603050405020304" pitchFamily="18" charset="0"/>
            </a:endParaRPr>
          </a:p>
          <a:p>
            <a:pPr algn="ctr">
              <a:spcAft>
                <a:spcPts val="0"/>
              </a:spcAft>
            </a:pPr>
            <a:endParaRPr lang="fr-FR" dirty="0">
              <a:solidFill>
                <a:schemeClr val="tx2"/>
              </a:solidFill>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fr-FR" sz="2000" dirty="0">
                <a:solidFill>
                  <a:schemeClr val="tx2"/>
                </a:solidFill>
                <a:ea typeface="Times New Roman" panose="02020603050405020304" pitchFamily="18" charset="0"/>
                <a:cs typeface="Symbol" panose="05050102010706020507" pitchFamily="18" charset="2"/>
              </a:rPr>
              <a:t>à l’infinitif régi par un autre terme (un modal, un verbe de mouvement) : </a:t>
            </a:r>
            <a:endParaRPr lang="fr-FR" dirty="0">
              <a:solidFill>
                <a:schemeClr val="tx2"/>
              </a:solidFill>
              <a:ea typeface="Times New Roman" panose="02020603050405020304" pitchFamily="18" charset="0"/>
              <a:cs typeface="Symbol" panose="05050102010706020507" pitchFamily="18" charset="2"/>
            </a:endParaRPr>
          </a:p>
          <a:p>
            <a:pPr algn="ctr">
              <a:spcAft>
                <a:spcPts val="0"/>
              </a:spcAft>
            </a:pPr>
            <a:r>
              <a:rPr lang="ru-RU" sz="2000" i="1" dirty="0">
                <a:solidFill>
                  <a:schemeClr val="tx2"/>
                </a:solidFill>
                <a:ea typeface="Times New Roman" panose="02020603050405020304" pitchFamily="18" charset="0"/>
              </a:rPr>
              <a:t>Мне </a:t>
            </a:r>
            <a:r>
              <a:rPr lang="ru-RU" sz="2000" i="1" dirty="0" err="1">
                <a:solidFill>
                  <a:schemeClr val="tx2"/>
                </a:solidFill>
                <a:ea typeface="Times New Roman" panose="02020603050405020304" pitchFamily="18" charset="0"/>
              </a:rPr>
              <a:t>на́до</a:t>
            </a:r>
            <a:r>
              <a:rPr lang="ru-RU" sz="2000" i="1" dirty="0">
                <a:solidFill>
                  <a:schemeClr val="tx2"/>
                </a:solidFill>
                <a:ea typeface="Times New Roman" panose="02020603050405020304" pitchFamily="18" charset="0"/>
              </a:rPr>
              <a:t> </a:t>
            </a:r>
            <a:r>
              <a:rPr lang="ru-RU" sz="2000" i="1" dirty="0" err="1">
                <a:solidFill>
                  <a:schemeClr val="tx2"/>
                </a:solidFill>
                <a:ea typeface="Times New Roman" panose="02020603050405020304" pitchFamily="18" charset="0"/>
              </a:rPr>
              <a:t>уе́хать</a:t>
            </a:r>
            <a:r>
              <a:rPr lang="ru-RU" sz="2000" i="1" dirty="0">
                <a:solidFill>
                  <a:schemeClr val="tx2"/>
                </a:solidFill>
                <a:ea typeface="Times New Roman" panose="02020603050405020304" pitchFamily="18" charset="0"/>
              </a:rPr>
              <a:t>. / Почему́ я должна́ </a:t>
            </a:r>
            <a:r>
              <a:rPr lang="ru-RU" sz="2000" i="1" dirty="0" err="1">
                <a:solidFill>
                  <a:schemeClr val="tx2"/>
                </a:solidFill>
                <a:ea typeface="Times New Roman" panose="02020603050405020304" pitchFamily="18" charset="0"/>
              </a:rPr>
              <a:t>уходи́ть</a:t>
            </a:r>
            <a:r>
              <a:rPr lang="ru-RU" sz="2000" i="1" dirty="0">
                <a:solidFill>
                  <a:schemeClr val="tx2"/>
                </a:solidFill>
                <a:ea typeface="Times New Roman" panose="02020603050405020304" pitchFamily="18" charset="0"/>
              </a:rPr>
              <a:t> с ребёнком?</a:t>
            </a:r>
            <a:endParaRPr lang="fr-FR" dirty="0">
              <a:solidFill>
                <a:schemeClr val="tx2"/>
              </a:solidFill>
              <a:ea typeface="Times New Roman" panose="02020603050405020304" pitchFamily="18" charset="0"/>
            </a:endParaRPr>
          </a:p>
          <a:p>
            <a:pPr marL="342900" indent="-342900" algn="ctr">
              <a:spcAft>
                <a:spcPts val="0"/>
              </a:spcAft>
              <a:buFontTx/>
              <a:buChar char="-"/>
            </a:pPr>
            <a:r>
              <a:rPr lang="ru-RU" sz="2000" i="1" dirty="0" err="1" smtClean="0">
                <a:solidFill>
                  <a:schemeClr val="tx2"/>
                </a:solidFill>
                <a:ea typeface="Times New Roman" panose="02020603050405020304" pitchFamily="18" charset="0"/>
              </a:rPr>
              <a:t>И́горь</a:t>
            </a:r>
            <a:r>
              <a:rPr lang="ru-RU" sz="2000" i="1" dirty="0" smtClean="0">
                <a:solidFill>
                  <a:schemeClr val="tx2"/>
                </a:solidFill>
                <a:ea typeface="Times New Roman" panose="02020603050405020304" pitchFamily="18" charset="0"/>
              </a:rPr>
              <a:t> </a:t>
            </a:r>
            <a:r>
              <a:rPr lang="ru-RU" sz="2000" i="1" dirty="0">
                <a:solidFill>
                  <a:schemeClr val="tx2"/>
                </a:solidFill>
                <a:ea typeface="Times New Roman" panose="02020603050405020304" pitchFamily="18" charset="0"/>
              </a:rPr>
              <a:t>пошёл </a:t>
            </a:r>
            <a:r>
              <a:rPr lang="ru-RU" sz="2000" i="1" dirty="0" err="1">
                <a:solidFill>
                  <a:schemeClr val="tx2"/>
                </a:solidFill>
                <a:ea typeface="Times New Roman" panose="02020603050405020304" pitchFamily="18" charset="0"/>
              </a:rPr>
              <a:t>гуля́ть</a:t>
            </a:r>
            <a:r>
              <a:rPr lang="ru-RU" sz="2000" i="1" dirty="0">
                <a:solidFill>
                  <a:schemeClr val="tx2"/>
                </a:solidFill>
                <a:ea typeface="Times New Roman" panose="02020603050405020304" pitchFamily="18" charset="0"/>
              </a:rPr>
              <a:t>. / </a:t>
            </a:r>
            <a:r>
              <a:rPr lang="ru-RU" sz="2000" i="1" dirty="0" err="1">
                <a:solidFill>
                  <a:schemeClr val="tx2"/>
                </a:solidFill>
                <a:ea typeface="Times New Roman" panose="02020603050405020304" pitchFamily="18" charset="0"/>
              </a:rPr>
              <a:t>На́дя</a:t>
            </a:r>
            <a:r>
              <a:rPr lang="ru-RU" sz="2000" i="1" dirty="0">
                <a:solidFill>
                  <a:schemeClr val="tx2"/>
                </a:solidFill>
                <a:ea typeface="Times New Roman" panose="02020603050405020304" pitchFamily="18" charset="0"/>
              </a:rPr>
              <a:t> пошла́ </a:t>
            </a:r>
            <a:r>
              <a:rPr lang="ru-RU" sz="2000" i="1" dirty="0" err="1">
                <a:solidFill>
                  <a:schemeClr val="tx2"/>
                </a:solidFill>
                <a:ea typeface="Times New Roman" panose="02020603050405020304" pitchFamily="18" charset="0"/>
              </a:rPr>
              <a:t>купи́ть</a:t>
            </a:r>
            <a:r>
              <a:rPr lang="ru-RU" sz="2000" i="1" dirty="0">
                <a:solidFill>
                  <a:schemeClr val="tx2"/>
                </a:solidFill>
                <a:ea typeface="Times New Roman" panose="02020603050405020304" pitchFamily="18" charset="0"/>
              </a:rPr>
              <a:t> </a:t>
            </a:r>
            <a:r>
              <a:rPr lang="ru-RU" sz="2000" i="1" dirty="0" err="1">
                <a:solidFill>
                  <a:schemeClr val="tx2"/>
                </a:solidFill>
                <a:ea typeface="Times New Roman" panose="02020603050405020304" pitchFamily="18" charset="0"/>
              </a:rPr>
              <a:t>ма́рки</a:t>
            </a:r>
            <a:r>
              <a:rPr lang="ru-RU" sz="2000" i="1" dirty="0" smtClean="0">
                <a:solidFill>
                  <a:schemeClr val="tx2"/>
                </a:solidFill>
                <a:ea typeface="Times New Roman" panose="02020603050405020304" pitchFamily="18" charset="0"/>
              </a:rPr>
              <a:t>.</a:t>
            </a:r>
            <a:endParaRPr lang="fr-FR" sz="2000" i="1" dirty="0" smtClean="0">
              <a:solidFill>
                <a:schemeClr val="tx2"/>
              </a:solidFill>
              <a:ea typeface="Times New Roman" panose="02020603050405020304" pitchFamily="18" charset="0"/>
            </a:endParaRPr>
          </a:p>
          <a:p>
            <a:pPr marL="342900" indent="-342900" algn="ctr">
              <a:spcAft>
                <a:spcPts val="0"/>
              </a:spcAft>
              <a:buFontTx/>
              <a:buChar char="-"/>
            </a:pPr>
            <a:endParaRPr lang="fr-FR" dirty="0">
              <a:solidFill>
                <a:schemeClr val="tx2"/>
              </a:solidFill>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fr-FR" sz="2000" dirty="0">
                <a:solidFill>
                  <a:schemeClr val="tx2"/>
                </a:solidFill>
                <a:ea typeface="Times New Roman" panose="02020603050405020304" pitchFamily="18" charset="0"/>
                <a:cs typeface="Symbol" panose="05050102010706020507" pitchFamily="18" charset="2"/>
              </a:rPr>
              <a:t>à l</a:t>
            </a:r>
            <a:r>
              <a:rPr lang="ru-RU" sz="2000" dirty="0">
                <a:solidFill>
                  <a:schemeClr val="tx2"/>
                </a:solidFill>
                <a:ea typeface="Times New Roman" panose="02020603050405020304" pitchFamily="18" charset="0"/>
                <a:cs typeface="Symbol" panose="05050102010706020507" pitchFamily="18" charset="2"/>
              </a:rPr>
              <a:t>’</a:t>
            </a:r>
            <a:r>
              <a:rPr lang="fr-FR" sz="2000" dirty="0" err="1">
                <a:solidFill>
                  <a:schemeClr val="tx2"/>
                </a:solidFill>
                <a:ea typeface="Times New Roman" panose="02020603050405020304" pitchFamily="18" charset="0"/>
                <a:cs typeface="Symbol" panose="05050102010706020507" pitchFamily="18" charset="2"/>
              </a:rPr>
              <a:t>imp</a:t>
            </a:r>
            <a:r>
              <a:rPr lang="ru-RU" sz="2000" dirty="0">
                <a:solidFill>
                  <a:schemeClr val="tx2"/>
                </a:solidFill>
                <a:ea typeface="Times New Roman" panose="02020603050405020304" pitchFamily="18" charset="0"/>
                <a:cs typeface="Symbol" panose="05050102010706020507" pitchFamily="18" charset="2"/>
              </a:rPr>
              <a:t>é</a:t>
            </a:r>
            <a:r>
              <a:rPr lang="fr-FR" sz="2000" dirty="0" err="1">
                <a:solidFill>
                  <a:schemeClr val="tx2"/>
                </a:solidFill>
                <a:ea typeface="Times New Roman" panose="02020603050405020304" pitchFamily="18" charset="0"/>
                <a:cs typeface="Symbol" panose="05050102010706020507" pitchFamily="18" charset="2"/>
              </a:rPr>
              <a:t>ratif</a:t>
            </a:r>
            <a:r>
              <a:rPr lang="fr-FR" sz="2000" dirty="0">
                <a:solidFill>
                  <a:schemeClr val="tx2"/>
                </a:solidFill>
                <a:ea typeface="Times New Roman" panose="02020603050405020304" pitchFamily="18" charset="0"/>
                <a:cs typeface="Symbol" panose="05050102010706020507" pitchFamily="18" charset="2"/>
              </a:rPr>
              <a:t> </a:t>
            </a:r>
            <a:r>
              <a:rPr lang="ru-RU" sz="2000" dirty="0">
                <a:solidFill>
                  <a:schemeClr val="tx2"/>
                </a:solidFill>
                <a:ea typeface="Times New Roman" panose="02020603050405020304" pitchFamily="18" charset="0"/>
                <a:cs typeface="Symbol" panose="05050102010706020507" pitchFamily="18" charset="2"/>
              </a:rPr>
              <a:t>: </a:t>
            </a:r>
            <a:endParaRPr lang="fr-FR" dirty="0">
              <a:solidFill>
                <a:schemeClr val="tx2"/>
              </a:solidFill>
              <a:ea typeface="Times New Roman" panose="02020603050405020304" pitchFamily="18" charset="0"/>
              <a:cs typeface="Symbol" panose="05050102010706020507" pitchFamily="18" charset="2"/>
            </a:endParaRPr>
          </a:p>
          <a:p>
            <a:pPr algn="ctr">
              <a:spcAft>
                <a:spcPts val="0"/>
              </a:spcAft>
            </a:pPr>
            <a:r>
              <a:rPr lang="ru-RU" sz="2000" i="1" dirty="0" err="1">
                <a:solidFill>
                  <a:schemeClr val="tx2"/>
                </a:solidFill>
                <a:ea typeface="Times New Roman" panose="02020603050405020304" pitchFamily="18" charset="0"/>
              </a:rPr>
              <a:t>Прочти́те</a:t>
            </a:r>
            <a:r>
              <a:rPr lang="ru-RU" sz="2000" i="1" dirty="0">
                <a:solidFill>
                  <a:schemeClr val="tx2"/>
                </a:solidFill>
                <a:ea typeface="Times New Roman" panose="02020603050405020304" pitchFamily="18" charset="0"/>
              </a:rPr>
              <a:t>, </a:t>
            </a:r>
            <a:r>
              <a:rPr lang="ru-RU" sz="2000" i="1" dirty="0" err="1">
                <a:solidFill>
                  <a:schemeClr val="tx2"/>
                </a:solidFill>
                <a:ea typeface="Times New Roman" panose="02020603050405020304" pitchFamily="18" charset="0"/>
              </a:rPr>
              <a:t>пожа́луйста</a:t>
            </a:r>
            <a:r>
              <a:rPr lang="ru-RU" sz="2000" i="1" dirty="0">
                <a:solidFill>
                  <a:schemeClr val="tx2"/>
                </a:solidFill>
                <a:ea typeface="Times New Roman" panose="02020603050405020304" pitchFamily="18" charset="0"/>
              </a:rPr>
              <a:t>, </a:t>
            </a:r>
            <a:r>
              <a:rPr lang="ru-RU" sz="2000" i="1" dirty="0" err="1">
                <a:solidFill>
                  <a:schemeClr val="tx2"/>
                </a:solidFill>
                <a:ea typeface="Times New Roman" panose="02020603050405020304" pitchFamily="18" charset="0"/>
              </a:rPr>
              <a:t>пе́рвый</a:t>
            </a:r>
            <a:r>
              <a:rPr lang="ru-RU" sz="2000" i="1" dirty="0">
                <a:solidFill>
                  <a:schemeClr val="tx2"/>
                </a:solidFill>
                <a:ea typeface="Times New Roman" panose="02020603050405020304" pitchFamily="18" charset="0"/>
              </a:rPr>
              <a:t> </a:t>
            </a:r>
            <a:r>
              <a:rPr lang="ru-RU" sz="2000" i="1" dirty="0" err="1">
                <a:solidFill>
                  <a:schemeClr val="tx2"/>
                </a:solidFill>
                <a:ea typeface="Times New Roman" panose="02020603050405020304" pitchFamily="18" charset="0"/>
              </a:rPr>
              <a:t>абза́ц</a:t>
            </a:r>
            <a:r>
              <a:rPr lang="ru-RU" sz="2000" i="1" dirty="0">
                <a:solidFill>
                  <a:schemeClr val="tx2"/>
                </a:solidFill>
                <a:ea typeface="Times New Roman" panose="02020603050405020304" pitchFamily="18" charset="0"/>
              </a:rPr>
              <a:t>. / Мы вас </a:t>
            </a:r>
            <a:r>
              <a:rPr lang="ru-RU" sz="2000" i="1" dirty="0" err="1">
                <a:solidFill>
                  <a:schemeClr val="tx2"/>
                </a:solidFill>
                <a:ea typeface="Times New Roman" panose="02020603050405020304" pitchFamily="18" charset="0"/>
              </a:rPr>
              <a:t>слу́шаем</a:t>
            </a:r>
            <a:r>
              <a:rPr lang="ru-RU" sz="2000" i="1" dirty="0">
                <a:solidFill>
                  <a:schemeClr val="tx2"/>
                </a:solidFill>
                <a:ea typeface="Times New Roman" panose="02020603050405020304" pitchFamily="18" charset="0"/>
              </a:rPr>
              <a:t>, </a:t>
            </a:r>
            <a:r>
              <a:rPr lang="ru-RU" sz="2000" i="1" dirty="0" err="1">
                <a:solidFill>
                  <a:schemeClr val="tx2"/>
                </a:solidFill>
                <a:ea typeface="Times New Roman" panose="02020603050405020304" pitchFamily="18" charset="0"/>
              </a:rPr>
              <a:t>чита́йте</a:t>
            </a:r>
            <a:r>
              <a:rPr lang="ru-RU" sz="2000" i="1" dirty="0">
                <a:solidFill>
                  <a:schemeClr val="tx2"/>
                </a:solidFill>
                <a:ea typeface="Times New Roman" panose="02020603050405020304" pitchFamily="18" charset="0"/>
              </a:rPr>
              <a:t>.</a:t>
            </a:r>
            <a:endParaRPr lang="fr-FR" dirty="0">
              <a:solidFill>
                <a:schemeClr val="tx2"/>
              </a:solidFill>
              <a:ea typeface="Times New Roman" panose="02020603050405020304" pitchFamily="18" charset="0"/>
            </a:endParaRPr>
          </a:p>
          <a:p>
            <a:pPr indent="450215" algn="just">
              <a:spcAft>
                <a:spcPts val="0"/>
              </a:spcAft>
            </a:pPr>
            <a:r>
              <a:rPr lang="ru-RU" sz="2000" i="1" dirty="0">
                <a:solidFill>
                  <a:schemeClr val="tx2"/>
                </a:solidFill>
                <a:ea typeface="Times New Roman" panose="02020603050405020304" pitchFamily="18" charset="0"/>
              </a:rPr>
              <a:t> </a:t>
            </a:r>
            <a:endParaRPr lang="fr-FR" sz="2000" i="1" dirty="0" smtClean="0">
              <a:solidFill>
                <a:schemeClr val="tx2"/>
              </a:solidFill>
              <a:ea typeface="Times New Roman" panose="02020603050405020304" pitchFamily="18" charset="0"/>
            </a:endParaRPr>
          </a:p>
          <a:p>
            <a:pPr indent="450215" algn="just">
              <a:spcAft>
                <a:spcPts val="0"/>
              </a:spcAft>
            </a:pPr>
            <a:r>
              <a:rPr lang="fr-FR" sz="2000" dirty="0" smtClean="0">
                <a:solidFill>
                  <a:schemeClr val="tx2"/>
                </a:solidFill>
                <a:ea typeface="Times New Roman" panose="02020603050405020304" pitchFamily="18" charset="0"/>
              </a:rPr>
              <a:t>Le </a:t>
            </a:r>
            <a:r>
              <a:rPr lang="fr-FR" sz="2000" dirty="0">
                <a:solidFill>
                  <a:schemeClr val="tx2"/>
                </a:solidFill>
                <a:ea typeface="Times New Roman" panose="02020603050405020304" pitchFamily="18" charset="0"/>
              </a:rPr>
              <a:t>système verbal russe comporte deux aspects et deux seulement, l’aspect dit </a:t>
            </a:r>
            <a:r>
              <a:rPr lang="fr-FR" sz="2000" i="1" dirty="0">
                <a:solidFill>
                  <a:schemeClr val="tx2"/>
                </a:solidFill>
                <a:ea typeface="Times New Roman" panose="02020603050405020304" pitchFamily="18" charset="0"/>
              </a:rPr>
              <a:t>imperfectif</a:t>
            </a:r>
            <a:r>
              <a:rPr lang="fr-FR" sz="2000" dirty="0">
                <a:solidFill>
                  <a:schemeClr val="tx2"/>
                </a:solidFill>
                <a:ea typeface="Times New Roman" panose="02020603050405020304" pitchFamily="18" charset="0"/>
              </a:rPr>
              <a:t> </a:t>
            </a:r>
            <a:r>
              <a:rPr lang="fr-FR" sz="2000" i="1" dirty="0">
                <a:solidFill>
                  <a:schemeClr val="tx2"/>
                </a:solidFill>
                <a:ea typeface="Times New Roman" panose="02020603050405020304" pitchFamily="18" charset="0"/>
              </a:rPr>
              <a:t>(</a:t>
            </a:r>
            <a:r>
              <a:rPr lang="ru-RU" sz="2000" i="1" dirty="0" err="1">
                <a:solidFill>
                  <a:schemeClr val="tx2"/>
                </a:solidFill>
                <a:ea typeface="Times New Roman" panose="02020603050405020304" pitchFamily="18" charset="0"/>
              </a:rPr>
              <a:t>несоверше</a:t>
            </a:r>
            <a:r>
              <a:rPr lang="fr-FR" sz="2000" i="1" dirty="0">
                <a:solidFill>
                  <a:schemeClr val="tx2"/>
                </a:solidFill>
                <a:ea typeface="Times New Roman" panose="02020603050405020304" pitchFamily="18" charset="0"/>
              </a:rPr>
              <a:t>́</a:t>
            </a:r>
            <a:r>
              <a:rPr lang="ru-RU" sz="2000" i="1" dirty="0" err="1">
                <a:solidFill>
                  <a:schemeClr val="tx2"/>
                </a:solidFill>
                <a:ea typeface="Times New Roman" panose="02020603050405020304" pitchFamily="18" charset="0"/>
              </a:rPr>
              <a:t>нный</a:t>
            </a:r>
            <a:r>
              <a:rPr lang="ru-RU" sz="2000" i="1" dirty="0">
                <a:solidFill>
                  <a:schemeClr val="tx2"/>
                </a:solidFill>
                <a:ea typeface="Times New Roman" panose="02020603050405020304" pitchFamily="18" charset="0"/>
              </a:rPr>
              <a:t> вид</a:t>
            </a:r>
            <a:r>
              <a:rPr lang="fr-FR" sz="2000" i="1" dirty="0">
                <a:solidFill>
                  <a:schemeClr val="tx2"/>
                </a:solidFill>
                <a:ea typeface="Times New Roman" panose="02020603050405020304" pitchFamily="18" charset="0"/>
              </a:rPr>
              <a:t>)</a:t>
            </a:r>
            <a:r>
              <a:rPr lang="fr-FR" sz="2000" dirty="0">
                <a:solidFill>
                  <a:schemeClr val="tx2"/>
                </a:solidFill>
                <a:ea typeface="Times New Roman" panose="02020603050405020304" pitchFamily="18" charset="0"/>
              </a:rPr>
              <a:t> et l’aspect dit </a:t>
            </a:r>
            <a:r>
              <a:rPr lang="fr-FR" sz="2000" i="1" dirty="0">
                <a:solidFill>
                  <a:schemeClr val="tx2"/>
                </a:solidFill>
                <a:ea typeface="Times New Roman" panose="02020603050405020304" pitchFamily="18" charset="0"/>
              </a:rPr>
              <a:t>perfectif (</a:t>
            </a:r>
            <a:r>
              <a:rPr lang="ru-RU" sz="2000" i="1" dirty="0" err="1">
                <a:solidFill>
                  <a:schemeClr val="tx2"/>
                </a:solidFill>
                <a:ea typeface="Times New Roman" panose="02020603050405020304" pitchFamily="18" charset="0"/>
              </a:rPr>
              <a:t>соверше</a:t>
            </a:r>
            <a:r>
              <a:rPr lang="fr-FR" sz="2000" i="1" dirty="0">
                <a:solidFill>
                  <a:schemeClr val="tx2"/>
                </a:solidFill>
                <a:ea typeface="Times New Roman" panose="02020603050405020304" pitchFamily="18" charset="0"/>
              </a:rPr>
              <a:t>́</a:t>
            </a:r>
            <a:r>
              <a:rPr lang="ru-RU" sz="2000" i="1" dirty="0" err="1">
                <a:solidFill>
                  <a:schemeClr val="tx2"/>
                </a:solidFill>
                <a:ea typeface="Times New Roman" panose="02020603050405020304" pitchFamily="18" charset="0"/>
              </a:rPr>
              <a:t>нный</a:t>
            </a:r>
            <a:r>
              <a:rPr lang="ru-RU" sz="2000" i="1" dirty="0">
                <a:solidFill>
                  <a:schemeClr val="tx2"/>
                </a:solidFill>
                <a:ea typeface="Times New Roman" panose="02020603050405020304" pitchFamily="18" charset="0"/>
              </a:rPr>
              <a:t> вид</a:t>
            </a:r>
            <a:r>
              <a:rPr lang="fr-FR" sz="2000" i="1" dirty="0">
                <a:solidFill>
                  <a:schemeClr val="tx2"/>
                </a:solidFill>
                <a:ea typeface="Times New Roman" panose="02020603050405020304" pitchFamily="18" charset="0"/>
              </a:rPr>
              <a:t>)</a:t>
            </a:r>
            <a:r>
              <a:rPr lang="fr-FR" sz="2000" dirty="0">
                <a:solidFill>
                  <a:schemeClr val="tx2"/>
                </a:solidFill>
                <a:ea typeface="Times New Roman" panose="02020603050405020304" pitchFamily="18" charset="0"/>
              </a:rPr>
              <a:t>, et chaque verbe possède au moins l’un de ces deux aspects. </a:t>
            </a:r>
            <a:endParaRPr lang="fr-FR" dirty="0">
              <a:solidFill>
                <a:schemeClr val="tx2"/>
              </a:solidFill>
              <a:ea typeface="Times New Roman" panose="02020603050405020304" pitchFamily="18" charset="0"/>
            </a:endParaRPr>
          </a:p>
        </p:txBody>
      </p:sp>
    </p:spTree>
    <p:extLst>
      <p:ext uri="{BB962C8B-B14F-4D97-AF65-F5344CB8AC3E}">
        <p14:creationId xmlns:p14="http://schemas.microsoft.com/office/powerpoint/2010/main" val="3438510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2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257175" y="309563"/>
            <a:ext cx="8640763" cy="402291"/>
          </a:xfrm>
          <a:prstGeom prst="rect">
            <a:avLst/>
          </a:prstGeom>
          <a:solidFill>
            <a:srgbClr val="FFCC66"/>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0" algn="ctr">
              <a:buNone/>
            </a:pPr>
            <a:r>
              <a:rPr lang="fr-FR" altLang="fr-FR" b="1" dirty="0" smtClean="0"/>
              <a:t>L’ASPECT AU PLAN COGNITIF</a:t>
            </a:r>
            <a:endParaRPr lang="fr-FR" altLang="fr-FR" b="1" dirty="0"/>
          </a:p>
        </p:txBody>
      </p:sp>
      <p:sp>
        <p:nvSpPr>
          <p:cNvPr id="8" name="Text Box 1"/>
          <p:cNvSpPr txBox="1">
            <a:spLocks noChangeArrowheads="1"/>
          </p:cNvSpPr>
          <p:nvPr/>
        </p:nvSpPr>
        <p:spPr bwMode="auto">
          <a:xfrm>
            <a:off x="257175" y="980728"/>
            <a:ext cx="8640763" cy="5326716"/>
          </a:xfrm>
          <a:prstGeom prst="rect">
            <a:avLst/>
          </a:prstGeom>
          <a:solidFill>
            <a:srgbClr val="FFCC66"/>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342900">
              <a:buNone/>
            </a:pPr>
            <a:r>
              <a:rPr lang="fr-FR" dirty="0">
                <a:cs typeface="Droid Sans Fallback" charset="0"/>
              </a:rPr>
              <a:t>Au plan cognitif, le </a:t>
            </a:r>
            <a:r>
              <a:rPr lang="fr-FR" i="1" dirty="0">
                <a:cs typeface="Droid Sans Fallback" charset="0"/>
              </a:rPr>
              <a:t>perfectif</a:t>
            </a:r>
            <a:r>
              <a:rPr lang="fr-FR" dirty="0">
                <a:cs typeface="Droid Sans Fallback" charset="0"/>
              </a:rPr>
              <a:t> indique un </a:t>
            </a:r>
            <a:r>
              <a:rPr lang="fr-FR" b="1" dirty="0">
                <a:cs typeface="Droid Sans Fallback" charset="0"/>
              </a:rPr>
              <a:t>changement</a:t>
            </a:r>
            <a:r>
              <a:rPr lang="fr-FR" dirty="0">
                <a:cs typeface="Droid Sans Fallback" charset="0"/>
              </a:rPr>
              <a:t> de situation articulé autour de limites perceptibles et prises en compte en tant que telles, tandis que l’</a:t>
            </a:r>
            <a:r>
              <a:rPr lang="fr-FR" i="1" dirty="0">
                <a:cs typeface="Droid Sans Fallback" charset="0"/>
              </a:rPr>
              <a:t>imperfectif</a:t>
            </a:r>
            <a:r>
              <a:rPr lang="fr-FR" dirty="0">
                <a:cs typeface="Droid Sans Fallback" charset="0"/>
              </a:rPr>
              <a:t> </a:t>
            </a:r>
            <a:r>
              <a:rPr lang="fr-FR" b="1" dirty="0">
                <a:cs typeface="Droid Sans Fallback" charset="0"/>
              </a:rPr>
              <a:t>représente</a:t>
            </a:r>
            <a:r>
              <a:rPr lang="fr-FR" dirty="0">
                <a:cs typeface="Droid Sans Fallback" charset="0"/>
              </a:rPr>
              <a:t> une situation, dont les limites de procès sont hors champ. </a:t>
            </a:r>
          </a:p>
          <a:p>
            <a:pPr marL="0" indent="342900">
              <a:buNone/>
            </a:pPr>
            <a:r>
              <a:rPr lang="fr-FR" dirty="0">
                <a:cs typeface="Droid Sans Fallback" charset="0"/>
              </a:rPr>
              <a:t>En outre, choix de l’aspect dépend de nombreux critères qui se combinent entre eux : mode (indicatif, impératif, infinitif), temps (passé, présent, futur), syntaxe (présence d’un COD, d’un syntagme numéral ou d’un quantificateur, d’un complément de temps, d’un indicateur d’itérativité, d’un indicateur de négation), sémantisme du procès (duratif, momentané, unique, « réversible », sémantisme du verbe et du préverbe (inchoatif, ingressif, finitif, sémelfactif, perduratif, partitif, itératif, échange réciproque, action accomplie à l’avance, accompagnement), critères énonciatifs (implication des énonciateurs, plan du narrateur, type de procès, articulation des procès). </a:t>
            </a:r>
          </a:p>
          <a:p>
            <a:pPr marL="0" indent="342900">
              <a:buNone/>
            </a:pPr>
            <a:r>
              <a:rPr lang="fr-FR" dirty="0">
                <a:cs typeface="Droid Sans Fallback" charset="0"/>
              </a:rPr>
              <a:t> </a:t>
            </a:r>
          </a:p>
          <a:p>
            <a:pPr marL="0" indent="342900">
              <a:buNone/>
            </a:pPr>
            <a:r>
              <a:rPr lang="fr-FR" dirty="0">
                <a:cs typeface="Droid Sans Fallback" charset="0"/>
              </a:rPr>
              <a:t>Cependant, le critère le moins formel mais pas le moins important reste l’intention et l’expressivité de l’énonciateur. </a:t>
            </a:r>
            <a:r>
              <a:rPr lang="fr-FR" dirty="0">
                <a:cs typeface="Droid Sans Fallback" charset="0"/>
              </a:rPr>
              <a:t>Souvent, en l’absence de contexte, qui préciserait l’intention réelle de l’énonciateur, on se rend compte que les deux aspects sont en fait possibles, quitte à « tordre » intellectuellement les contextes. </a:t>
            </a:r>
          </a:p>
        </p:txBody>
      </p:sp>
    </p:spTree>
    <p:extLst>
      <p:ext uri="{BB962C8B-B14F-4D97-AF65-F5344CB8AC3E}">
        <p14:creationId xmlns:p14="http://schemas.microsoft.com/office/powerpoint/2010/main" val="6949685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20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20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257175" y="309563"/>
            <a:ext cx="8640763" cy="402291"/>
          </a:xfrm>
          <a:prstGeom prst="rect">
            <a:avLst/>
          </a:prstGeom>
          <a:solidFill>
            <a:srgbClr val="FFCC66"/>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0" algn="ctr">
              <a:buNone/>
            </a:pPr>
            <a:r>
              <a:rPr lang="fr-FR" altLang="fr-FR" b="1" dirty="0" smtClean="0"/>
              <a:t>L’ASPECT AU PLAN SEMANTIQUE</a:t>
            </a:r>
            <a:endParaRPr lang="fr-FR" altLang="fr-FR" b="1" dirty="0"/>
          </a:p>
        </p:txBody>
      </p:sp>
      <p:sp>
        <p:nvSpPr>
          <p:cNvPr id="8" name="Text Box 1"/>
          <p:cNvSpPr txBox="1">
            <a:spLocks noChangeArrowheads="1"/>
          </p:cNvSpPr>
          <p:nvPr/>
        </p:nvSpPr>
        <p:spPr bwMode="auto">
          <a:xfrm>
            <a:off x="257175" y="980728"/>
            <a:ext cx="8640763" cy="1633397"/>
          </a:xfrm>
          <a:prstGeom prst="rect">
            <a:avLst/>
          </a:prstGeom>
          <a:solidFill>
            <a:srgbClr val="FFCC66"/>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342900">
              <a:buNone/>
            </a:pPr>
            <a:r>
              <a:rPr lang="fr-FR" dirty="0">
                <a:cs typeface="Droid Sans Fallback" charset="0"/>
              </a:rPr>
              <a:t>Au niveau </a:t>
            </a:r>
            <a:r>
              <a:rPr lang="fr-FR" b="1" dirty="0">
                <a:cs typeface="Droid Sans Fallback" charset="0"/>
              </a:rPr>
              <a:t>sémantique</a:t>
            </a:r>
            <a:r>
              <a:rPr lang="fr-FR" dirty="0">
                <a:cs typeface="Droid Sans Fallback" charset="0"/>
              </a:rPr>
              <a:t>, on justifie souvent l’emploi du </a:t>
            </a:r>
            <a:r>
              <a:rPr lang="fr-FR" i="1" dirty="0">
                <a:cs typeface="Droid Sans Fallback" charset="0"/>
              </a:rPr>
              <a:t>perfectif</a:t>
            </a:r>
            <a:r>
              <a:rPr lang="fr-FR" dirty="0">
                <a:cs typeface="Droid Sans Fallback" charset="0"/>
              </a:rPr>
              <a:t> par le fait que le </a:t>
            </a:r>
            <a:r>
              <a:rPr lang="fr-FR" i="1" dirty="0">
                <a:cs typeface="Droid Sans Fallback" charset="0"/>
              </a:rPr>
              <a:t>résultat</a:t>
            </a:r>
            <a:r>
              <a:rPr lang="fr-FR" dirty="0">
                <a:cs typeface="Droid Sans Fallback" charset="0"/>
              </a:rPr>
              <a:t> du procès est connu (procès au passé) ou envisagé (procès au futur) dans l’esprit du locuteur. L’agent, qu’il soit l’énonciateur ou non, est en effet généralement fortement impliqué dans la réalisation du procès. En réalité, cette approche est trop restrictive.</a:t>
            </a:r>
            <a:endParaRPr lang="fr-FR" dirty="0">
              <a:cs typeface="Droid Sans Fallback" charset="0"/>
            </a:endParaRPr>
          </a:p>
        </p:txBody>
      </p:sp>
    </p:spTree>
    <p:extLst>
      <p:ext uri="{BB962C8B-B14F-4D97-AF65-F5344CB8AC3E}">
        <p14:creationId xmlns:p14="http://schemas.microsoft.com/office/powerpoint/2010/main" val="5119515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257175" y="309563"/>
            <a:ext cx="8640763" cy="402291"/>
          </a:xfrm>
          <a:prstGeom prst="rect">
            <a:avLst/>
          </a:prstGeom>
          <a:solidFill>
            <a:srgbClr val="66FFFF"/>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0" algn="ctr">
              <a:buNone/>
            </a:pPr>
            <a:r>
              <a:rPr lang="fr-FR" altLang="fr-FR" b="1" dirty="0" smtClean="0"/>
              <a:t>L’ASPECT PERFECTIF OU LA DÉLIMITATION DU PROCÈS</a:t>
            </a:r>
            <a:endParaRPr lang="fr-FR" altLang="fr-FR" b="1" dirty="0"/>
          </a:p>
        </p:txBody>
      </p:sp>
      <p:sp>
        <p:nvSpPr>
          <p:cNvPr id="8" name="Text Box 1"/>
          <p:cNvSpPr txBox="1">
            <a:spLocks noChangeArrowheads="1"/>
          </p:cNvSpPr>
          <p:nvPr/>
        </p:nvSpPr>
        <p:spPr bwMode="auto">
          <a:xfrm>
            <a:off x="257175" y="980728"/>
            <a:ext cx="8640763" cy="5634492"/>
          </a:xfrm>
          <a:prstGeom prst="rect">
            <a:avLst/>
          </a:prstGeom>
          <a:solidFill>
            <a:srgbClr val="66FFFF"/>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342900">
              <a:buNone/>
            </a:pPr>
            <a:r>
              <a:rPr lang="fr-FR" dirty="0">
                <a:cs typeface="Droid Sans Fallback" charset="0"/>
              </a:rPr>
              <a:t>Le perfectif mentionne au moins une borne du procès, c’est-à-dire une délimitation temporelle gauche ou droite, ou gauche et droite : </a:t>
            </a:r>
          </a:p>
          <a:p>
            <a:pPr marL="0" indent="342900">
              <a:buNone/>
            </a:pPr>
            <a:endParaRPr lang="fr-FR" dirty="0">
              <a:cs typeface="Droid Sans Fallback" charset="0"/>
            </a:endParaRPr>
          </a:p>
          <a:p>
            <a:pPr marL="0" indent="342900">
              <a:buNone/>
            </a:pPr>
            <a:r>
              <a:rPr lang="fr-FR" dirty="0">
                <a:latin typeface="Wingdings" panose="05000000000000000000" pitchFamily="2" charset="2"/>
                <a:cs typeface="Droid Sans Fallback" charset="0"/>
              </a:rPr>
              <a:t></a:t>
            </a:r>
            <a:r>
              <a:rPr lang="fr-FR" dirty="0">
                <a:cs typeface="Droid Sans Fallback" charset="0"/>
              </a:rPr>
              <a:t> soit son </a:t>
            </a:r>
            <a:r>
              <a:rPr lang="fr-FR" b="1" dirty="0" smtClean="0">
                <a:cs typeface="Droid Sans Fallback" charset="0"/>
              </a:rPr>
              <a:t>début</a:t>
            </a:r>
            <a:r>
              <a:rPr lang="fr-FR" dirty="0" smtClean="0">
                <a:cs typeface="Droid Sans Fallback" charset="0"/>
              </a:rPr>
              <a:t> </a:t>
            </a:r>
            <a:r>
              <a:rPr lang="fr-FR" i="1" dirty="0" smtClean="0">
                <a:cs typeface="Droid Sans Fallback" charset="0"/>
              </a:rPr>
              <a:t>(borne gauche seule)</a:t>
            </a:r>
            <a:r>
              <a:rPr lang="fr-FR" dirty="0" smtClean="0">
                <a:cs typeface="Droid Sans Fallback" charset="0"/>
              </a:rPr>
              <a:t> </a:t>
            </a:r>
            <a:r>
              <a:rPr lang="fr-FR" dirty="0">
                <a:cs typeface="Droid Sans Fallback" charset="0"/>
              </a:rPr>
              <a:t>; </a:t>
            </a:r>
          </a:p>
          <a:p>
            <a:pPr marL="0" indent="342900">
              <a:buNone/>
            </a:pPr>
            <a:endParaRPr lang="fr-FR" dirty="0">
              <a:cs typeface="Droid Sans Fallback" charset="0"/>
            </a:endParaRPr>
          </a:p>
          <a:p>
            <a:pPr marL="0" indent="342900">
              <a:buNone/>
            </a:pPr>
            <a:endParaRPr lang="fr-FR" dirty="0">
              <a:cs typeface="Droid Sans Fallback" charset="0"/>
            </a:endParaRPr>
          </a:p>
          <a:p>
            <a:pPr marL="0" indent="342900">
              <a:buNone/>
            </a:pPr>
            <a:endParaRPr lang="fr-FR" dirty="0">
              <a:cs typeface="Droid Sans Fallback" charset="0"/>
            </a:endParaRPr>
          </a:p>
          <a:p>
            <a:pPr marL="0" indent="342900">
              <a:buNone/>
            </a:pPr>
            <a:r>
              <a:rPr lang="fr-FR" dirty="0" smtClean="0">
                <a:latin typeface="Wingdings" panose="05000000000000000000" pitchFamily="2" charset="2"/>
                <a:cs typeface="Droid Sans Fallback" charset="0"/>
              </a:rPr>
              <a:t></a:t>
            </a:r>
            <a:r>
              <a:rPr lang="fr-FR" dirty="0" smtClean="0">
                <a:cs typeface="Droid Sans Fallback" charset="0"/>
              </a:rPr>
              <a:t> </a:t>
            </a:r>
            <a:r>
              <a:rPr lang="fr-FR" dirty="0">
                <a:cs typeface="Droid Sans Fallback" charset="0"/>
              </a:rPr>
              <a:t>soit sa </a:t>
            </a:r>
            <a:r>
              <a:rPr lang="fr-FR" b="1" dirty="0">
                <a:cs typeface="Droid Sans Fallback" charset="0"/>
              </a:rPr>
              <a:t>fin</a:t>
            </a:r>
            <a:r>
              <a:rPr lang="fr-FR" dirty="0">
                <a:cs typeface="Droid Sans Fallback" charset="0"/>
              </a:rPr>
              <a:t> </a:t>
            </a:r>
            <a:r>
              <a:rPr lang="fr-FR" i="1" dirty="0" smtClean="0">
                <a:cs typeface="Droid Sans Fallback" charset="0"/>
              </a:rPr>
              <a:t>(</a:t>
            </a:r>
            <a:r>
              <a:rPr lang="fr-FR" i="1" dirty="0">
                <a:cs typeface="Droid Sans Fallback" charset="0"/>
              </a:rPr>
              <a:t>borne droite seule)</a:t>
            </a:r>
            <a:r>
              <a:rPr lang="fr-FR" dirty="0">
                <a:cs typeface="Droid Sans Fallback" charset="0"/>
              </a:rPr>
              <a:t> ; </a:t>
            </a:r>
          </a:p>
          <a:p>
            <a:pPr marL="0" indent="342900">
              <a:buNone/>
            </a:pPr>
            <a:endParaRPr lang="fr-FR" dirty="0" smtClean="0">
              <a:cs typeface="Droid Sans Fallback" charset="0"/>
            </a:endParaRPr>
          </a:p>
          <a:p>
            <a:pPr marL="0" indent="342900">
              <a:buNone/>
            </a:pPr>
            <a:endParaRPr lang="fr-FR" dirty="0" smtClean="0">
              <a:cs typeface="Droid Sans Fallback" charset="0"/>
            </a:endParaRPr>
          </a:p>
          <a:p>
            <a:pPr marL="0" indent="342900">
              <a:buNone/>
            </a:pPr>
            <a:endParaRPr lang="fr-FR" dirty="0">
              <a:cs typeface="Droid Sans Fallback" charset="0"/>
            </a:endParaRPr>
          </a:p>
          <a:p>
            <a:pPr marL="0" indent="342900">
              <a:buNone/>
            </a:pPr>
            <a:r>
              <a:rPr lang="fr-FR" dirty="0">
                <a:latin typeface="Wingdings" panose="05000000000000000000" pitchFamily="2" charset="2"/>
                <a:cs typeface="Droid Sans Fallback" charset="0"/>
              </a:rPr>
              <a:t></a:t>
            </a:r>
            <a:r>
              <a:rPr lang="fr-FR" dirty="0">
                <a:cs typeface="Droid Sans Fallback" charset="0"/>
              </a:rPr>
              <a:t>′ à la forme négative, c’est sur cette borne que porte la négation, ce qui traduit alors de façon caractéristique l’</a:t>
            </a:r>
            <a:r>
              <a:rPr lang="fr-FR" i="1" dirty="0">
                <a:cs typeface="Droid Sans Fallback" charset="0"/>
              </a:rPr>
              <a:t>impossibilité</a:t>
            </a:r>
            <a:r>
              <a:rPr lang="fr-FR" dirty="0">
                <a:cs typeface="Droid Sans Fallback" charset="0"/>
              </a:rPr>
              <a:t>, le </a:t>
            </a:r>
            <a:r>
              <a:rPr lang="fr-FR" i="1" dirty="0">
                <a:cs typeface="Droid Sans Fallback" charset="0"/>
              </a:rPr>
              <a:t>refus</a:t>
            </a:r>
            <a:r>
              <a:rPr lang="fr-FR" dirty="0">
                <a:cs typeface="Droid Sans Fallback" charset="0"/>
              </a:rPr>
              <a:t> ou même la </a:t>
            </a:r>
            <a:r>
              <a:rPr lang="fr-FR" i="1" dirty="0">
                <a:cs typeface="Droid Sans Fallback" charset="0"/>
              </a:rPr>
              <a:t>crainte</a:t>
            </a:r>
            <a:r>
              <a:rPr lang="fr-FR" dirty="0">
                <a:cs typeface="Droid Sans Fallback" charset="0"/>
              </a:rPr>
              <a:t> (d’arriver au </a:t>
            </a:r>
            <a:r>
              <a:rPr lang="fr-FR" dirty="0" smtClean="0">
                <a:cs typeface="Droid Sans Fallback" charset="0"/>
              </a:rPr>
              <a:t>résultat) </a:t>
            </a:r>
            <a:r>
              <a:rPr lang="fr-FR" dirty="0">
                <a:cs typeface="Droid Sans Fallback" charset="0"/>
              </a:rPr>
              <a:t>; </a:t>
            </a:r>
          </a:p>
          <a:p>
            <a:pPr marL="0" indent="342900">
              <a:buNone/>
            </a:pPr>
            <a:endParaRPr lang="fr-FR" dirty="0" smtClean="0">
              <a:cs typeface="Droid Sans Fallback" charset="0"/>
            </a:endParaRPr>
          </a:p>
          <a:p>
            <a:pPr marL="0" indent="342900">
              <a:buNone/>
            </a:pPr>
            <a:endParaRPr lang="fr-FR" dirty="0" smtClean="0">
              <a:cs typeface="Droid Sans Fallback" charset="0"/>
            </a:endParaRPr>
          </a:p>
          <a:p>
            <a:pPr marL="0" indent="342900">
              <a:buNone/>
            </a:pPr>
            <a:endParaRPr lang="fr-FR" dirty="0">
              <a:cs typeface="Droid Sans Fallback" charset="0"/>
            </a:endParaRPr>
          </a:p>
          <a:p>
            <a:pPr marL="0" indent="342900">
              <a:buNone/>
            </a:pPr>
            <a:endParaRPr lang="fr-FR" dirty="0">
              <a:cs typeface="Droid Sans Fallback" charset="0"/>
            </a:endParaRPr>
          </a:p>
        </p:txBody>
      </p:sp>
      <p:pic>
        <p:nvPicPr>
          <p:cNvPr id="51" name="Image 50"/>
          <p:cNvPicPr>
            <a:picLocks noChangeAspect="1"/>
          </p:cNvPicPr>
          <p:nvPr/>
        </p:nvPicPr>
        <p:blipFill rotWithShape="1">
          <a:blip r:embed="rId3"/>
          <a:srcRect l="760" t="23730" r="77193"/>
          <a:stretch/>
        </p:blipFill>
        <p:spPr>
          <a:xfrm>
            <a:off x="5076055" y="1635239"/>
            <a:ext cx="2088233" cy="1318678"/>
          </a:xfrm>
          <a:prstGeom prst="rect">
            <a:avLst/>
          </a:prstGeom>
        </p:spPr>
      </p:pic>
      <p:pic>
        <p:nvPicPr>
          <p:cNvPr id="52" name="Image 51"/>
          <p:cNvPicPr>
            <a:picLocks noChangeAspect="1"/>
          </p:cNvPicPr>
          <p:nvPr/>
        </p:nvPicPr>
        <p:blipFill rotWithShape="1">
          <a:blip r:embed="rId4"/>
          <a:srcRect l="33725" t="11617" r="40742" b="6293"/>
          <a:stretch/>
        </p:blipFill>
        <p:spPr>
          <a:xfrm>
            <a:off x="6372200" y="2996952"/>
            <a:ext cx="2448272" cy="1368152"/>
          </a:xfrm>
          <a:prstGeom prst="rect">
            <a:avLst/>
          </a:prstGeom>
        </p:spPr>
      </p:pic>
      <p:pic>
        <p:nvPicPr>
          <p:cNvPr id="54" name="Image 53"/>
          <p:cNvPicPr>
            <a:picLocks noChangeAspect="1"/>
          </p:cNvPicPr>
          <p:nvPr/>
        </p:nvPicPr>
        <p:blipFill rotWithShape="1">
          <a:blip r:embed="rId5"/>
          <a:srcRect l="63281" t="20144" r="858" b="9676"/>
          <a:stretch/>
        </p:blipFill>
        <p:spPr>
          <a:xfrm>
            <a:off x="5220072" y="5013176"/>
            <a:ext cx="3600400" cy="1520169"/>
          </a:xfrm>
          <a:prstGeom prst="rect">
            <a:avLst/>
          </a:prstGeom>
        </p:spPr>
      </p:pic>
    </p:spTree>
    <p:extLst>
      <p:ext uri="{BB962C8B-B14F-4D97-AF65-F5344CB8AC3E}">
        <p14:creationId xmlns:p14="http://schemas.microsoft.com/office/powerpoint/2010/main" val="2281710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20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additive="base">
                                        <p:cTn id="19" dur="2000" fill="hold"/>
                                        <p:tgtEl>
                                          <p:spTgt spid="51"/>
                                        </p:tgtEl>
                                        <p:attrNameLst>
                                          <p:attrName>ppt_x</p:attrName>
                                        </p:attrNameLst>
                                      </p:cBhvr>
                                      <p:tavLst>
                                        <p:tav tm="0">
                                          <p:val>
                                            <p:strVal val="#ppt_x"/>
                                          </p:val>
                                        </p:tav>
                                        <p:tav tm="100000">
                                          <p:val>
                                            <p:strVal val="#ppt_x"/>
                                          </p:val>
                                        </p:tav>
                                      </p:tavLst>
                                    </p:anim>
                                    <p:anim calcmode="lin" valueType="num">
                                      <p:cBhvr additive="base">
                                        <p:cTn id="20" dur="20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anim calcmode="lin" valueType="num">
                                      <p:cBhvr additive="base">
                                        <p:cTn id="25" dur="20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2000" fill="hold"/>
                                        <p:tgtEl>
                                          <p:spTgt spid="52"/>
                                        </p:tgtEl>
                                        <p:attrNameLst>
                                          <p:attrName>ppt_x</p:attrName>
                                        </p:attrNameLst>
                                      </p:cBhvr>
                                      <p:tavLst>
                                        <p:tav tm="0">
                                          <p:val>
                                            <p:strVal val="#ppt_x"/>
                                          </p:val>
                                        </p:tav>
                                        <p:tav tm="100000">
                                          <p:val>
                                            <p:strVal val="#ppt_x"/>
                                          </p:val>
                                        </p:tav>
                                      </p:tavLst>
                                    </p:anim>
                                    <p:anim calcmode="lin" valueType="num">
                                      <p:cBhvr additive="base">
                                        <p:cTn id="32" dur="20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10" end="10"/>
                                            </p:txEl>
                                          </p:spTgt>
                                        </p:tgtEl>
                                        <p:attrNameLst>
                                          <p:attrName>style.visibility</p:attrName>
                                        </p:attrNameLst>
                                      </p:cBhvr>
                                      <p:to>
                                        <p:strVal val="visible"/>
                                      </p:to>
                                    </p:set>
                                    <p:anim calcmode="lin" valueType="num">
                                      <p:cBhvr additive="base">
                                        <p:cTn id="37" dur="20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
                                        </p:tgtEl>
                                        <p:attrNameLst>
                                          <p:attrName>style.visibility</p:attrName>
                                        </p:attrNameLst>
                                      </p:cBhvr>
                                      <p:to>
                                        <p:strVal val="visible"/>
                                      </p:to>
                                    </p:set>
                                    <p:anim calcmode="lin" valueType="num">
                                      <p:cBhvr additive="base">
                                        <p:cTn id="43" dur="2000" fill="hold"/>
                                        <p:tgtEl>
                                          <p:spTgt spid="54"/>
                                        </p:tgtEl>
                                        <p:attrNameLst>
                                          <p:attrName>ppt_x</p:attrName>
                                        </p:attrNameLst>
                                      </p:cBhvr>
                                      <p:tavLst>
                                        <p:tav tm="0">
                                          <p:val>
                                            <p:strVal val="#ppt_x"/>
                                          </p:val>
                                        </p:tav>
                                        <p:tav tm="100000">
                                          <p:val>
                                            <p:strVal val="#ppt_x"/>
                                          </p:val>
                                        </p:tav>
                                      </p:tavLst>
                                    </p:anim>
                                    <p:anim calcmode="lin" valueType="num">
                                      <p:cBhvr additive="base">
                                        <p:cTn id="44" dur="2000" fill="hold"/>
                                        <p:tgtEl>
                                          <p:spTgt spid="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257175" y="309563"/>
            <a:ext cx="8640763" cy="402291"/>
          </a:xfrm>
          <a:prstGeom prst="rect">
            <a:avLst/>
          </a:prstGeom>
          <a:solidFill>
            <a:srgbClr val="66FFFF"/>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0" algn="ctr">
              <a:buNone/>
            </a:pPr>
            <a:r>
              <a:rPr lang="fr-FR" altLang="fr-FR" b="1" dirty="0" smtClean="0"/>
              <a:t>L’ASPECT PERFECTIF OU LA DÉLIMITATION DU PROCÈS</a:t>
            </a:r>
            <a:endParaRPr lang="fr-FR" altLang="fr-FR" b="1" dirty="0"/>
          </a:p>
        </p:txBody>
      </p:sp>
      <p:sp>
        <p:nvSpPr>
          <p:cNvPr id="8" name="Text Box 1"/>
          <p:cNvSpPr txBox="1">
            <a:spLocks noChangeArrowheads="1"/>
          </p:cNvSpPr>
          <p:nvPr/>
        </p:nvSpPr>
        <p:spPr bwMode="auto">
          <a:xfrm>
            <a:off x="257175" y="980728"/>
            <a:ext cx="8640763" cy="5634492"/>
          </a:xfrm>
          <a:prstGeom prst="rect">
            <a:avLst/>
          </a:prstGeom>
          <a:solidFill>
            <a:srgbClr val="66FFFF"/>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342900">
              <a:buNone/>
            </a:pPr>
            <a:r>
              <a:rPr lang="fr-FR" dirty="0" smtClean="0">
                <a:latin typeface="Wingdings" panose="05000000000000000000" pitchFamily="2" charset="2"/>
                <a:cs typeface="Droid Sans Fallback" charset="0"/>
              </a:rPr>
              <a:t></a:t>
            </a:r>
            <a:r>
              <a:rPr lang="fr-FR" dirty="0" smtClean="0">
                <a:cs typeface="Droid Sans Fallback" charset="0"/>
              </a:rPr>
              <a:t> soit </a:t>
            </a:r>
            <a:r>
              <a:rPr lang="fr-FR" dirty="0">
                <a:cs typeface="Droid Sans Fallback" charset="0"/>
              </a:rPr>
              <a:t>une délimitation complète du procès, une « </a:t>
            </a:r>
            <a:r>
              <a:rPr lang="fr-FR" b="1" dirty="0">
                <a:cs typeface="Droid Sans Fallback" charset="0"/>
              </a:rPr>
              <a:t>portion</a:t>
            </a:r>
            <a:r>
              <a:rPr lang="fr-FR" dirty="0">
                <a:cs typeface="Droid Sans Fallback" charset="0"/>
              </a:rPr>
              <a:t> » de procès </a:t>
            </a:r>
            <a:r>
              <a:rPr lang="fr-FR" i="1" dirty="0">
                <a:cs typeface="Droid Sans Fallback" charset="0"/>
              </a:rPr>
              <a:t>(borne gauche et borne droite, </a:t>
            </a:r>
            <a:r>
              <a:rPr lang="fr-FR" dirty="0">
                <a:cs typeface="Droid Sans Fallback" charset="0"/>
              </a:rPr>
              <a:t>plus ou moins </a:t>
            </a:r>
            <a:r>
              <a:rPr lang="fr-FR" dirty="0" smtClean="0">
                <a:cs typeface="Droid Sans Fallback" charset="0"/>
              </a:rPr>
              <a:t>rapprochées), avec en particulier le préverbe </a:t>
            </a:r>
            <a:r>
              <a:rPr lang="fr-FR" dirty="0">
                <a:cs typeface="Droid Sans Fallback" charset="0"/>
              </a:rPr>
              <a:t>partitif </a:t>
            </a:r>
            <a:r>
              <a:rPr lang="fr-FR" i="1" dirty="0" err="1">
                <a:cs typeface="Droid Sans Fallback" charset="0"/>
              </a:rPr>
              <a:t>по</a:t>
            </a:r>
            <a:r>
              <a:rPr lang="fr-FR" i="1" dirty="0">
                <a:cs typeface="Droid Sans Fallback" charset="0"/>
              </a:rPr>
              <a:t>-</a:t>
            </a:r>
            <a:r>
              <a:rPr lang="fr-FR" dirty="0">
                <a:cs typeface="Droid Sans Fallback" charset="0"/>
              </a:rPr>
              <a:t> </a:t>
            </a:r>
            <a:r>
              <a:rPr lang="fr-FR" dirty="0">
                <a:latin typeface="Wingdings" panose="05000000000000000000" pitchFamily="2" charset="2"/>
                <a:cs typeface="Droid Sans Fallback" charset="0"/>
              </a:rPr>
              <a:t></a:t>
            </a:r>
            <a:r>
              <a:rPr lang="fr-FR" dirty="0" smtClean="0">
                <a:cs typeface="Droid Sans Fallback" charset="0"/>
              </a:rPr>
              <a:t>′, et les </a:t>
            </a:r>
            <a:r>
              <a:rPr lang="fr-FR" dirty="0">
                <a:cs typeface="Droid Sans Fallback" charset="0"/>
              </a:rPr>
              <a:t>verbes dits « sémelfactifs »</a:t>
            </a:r>
            <a:r>
              <a:rPr lang="fr-FR" dirty="0" smtClean="0">
                <a:cs typeface="Droid Sans Fallback" charset="0"/>
              </a:rPr>
              <a:t> </a:t>
            </a:r>
            <a:r>
              <a:rPr lang="fr-FR" dirty="0">
                <a:latin typeface="Wingdings" panose="05000000000000000000" pitchFamily="2" charset="2"/>
                <a:cs typeface="Droid Sans Fallback" charset="0"/>
              </a:rPr>
              <a:t></a:t>
            </a:r>
            <a:r>
              <a:rPr lang="fr-FR" dirty="0" smtClean="0">
                <a:cs typeface="Droid Sans Fallback" charset="0"/>
              </a:rPr>
              <a:t>′′ ; </a:t>
            </a:r>
          </a:p>
          <a:p>
            <a:pPr marL="0" indent="342900">
              <a:buNone/>
            </a:pPr>
            <a:endParaRPr lang="fr-FR" dirty="0" smtClean="0">
              <a:cs typeface="Droid Sans Fallback" charset="0"/>
            </a:endParaRPr>
          </a:p>
          <a:p>
            <a:pPr marL="0" indent="342900">
              <a:buNone/>
            </a:pPr>
            <a:endParaRPr lang="fr-FR" dirty="0">
              <a:cs typeface="Droid Sans Fallback" charset="0"/>
            </a:endParaRPr>
          </a:p>
          <a:p>
            <a:pPr marL="0" indent="342900">
              <a:buNone/>
            </a:pPr>
            <a:endParaRPr lang="fr-FR" dirty="0" smtClean="0">
              <a:cs typeface="Droid Sans Fallback" charset="0"/>
            </a:endParaRPr>
          </a:p>
          <a:p>
            <a:pPr marL="0" indent="342900">
              <a:buNone/>
            </a:pPr>
            <a:endParaRPr lang="fr-FR" dirty="0">
              <a:cs typeface="Droid Sans Fallback" charset="0"/>
            </a:endParaRPr>
          </a:p>
          <a:p>
            <a:pPr marL="0" indent="342900">
              <a:buNone/>
            </a:pPr>
            <a:endParaRPr lang="fr-FR" dirty="0" smtClean="0">
              <a:cs typeface="Droid Sans Fallback" charset="0"/>
            </a:endParaRPr>
          </a:p>
          <a:p>
            <a:pPr marL="0" indent="342900">
              <a:buNone/>
            </a:pPr>
            <a:endParaRPr lang="fr-FR" dirty="0">
              <a:cs typeface="Droid Sans Fallback" charset="0"/>
            </a:endParaRPr>
          </a:p>
          <a:p>
            <a:pPr marL="0" indent="342900">
              <a:buNone/>
            </a:pPr>
            <a:endParaRPr lang="fr-FR" dirty="0" smtClean="0">
              <a:cs typeface="Droid Sans Fallback" charset="0"/>
            </a:endParaRPr>
          </a:p>
          <a:p>
            <a:pPr marL="0" indent="342900">
              <a:buNone/>
            </a:pPr>
            <a:endParaRPr lang="fr-FR" dirty="0" smtClean="0">
              <a:cs typeface="Droid Sans Fallback" charset="0"/>
            </a:endParaRPr>
          </a:p>
          <a:p>
            <a:pPr marL="0" indent="342900">
              <a:buNone/>
            </a:pPr>
            <a:r>
              <a:rPr lang="fr-FR" dirty="0">
                <a:latin typeface="Wingdings" panose="05000000000000000000" pitchFamily="2" charset="2"/>
                <a:cs typeface="Droid Sans Fallback" charset="0"/>
              </a:rPr>
              <a:t></a:t>
            </a:r>
            <a:r>
              <a:rPr lang="fr-FR" dirty="0">
                <a:cs typeface="Droid Sans Fallback" charset="0"/>
              </a:rPr>
              <a:t> une action peut être perçue comme un tout délimité, malgré l’annulation d’un résultat intermédiaire ; </a:t>
            </a:r>
            <a:endParaRPr lang="fr-FR" dirty="0" smtClean="0">
              <a:cs typeface="Droid Sans Fallback" charset="0"/>
            </a:endParaRPr>
          </a:p>
          <a:p>
            <a:pPr marL="0" indent="342900">
              <a:buNone/>
            </a:pPr>
            <a:endParaRPr lang="fr-FR" dirty="0">
              <a:cs typeface="Droid Sans Fallback" charset="0"/>
            </a:endParaRPr>
          </a:p>
          <a:p>
            <a:pPr marL="0" indent="342900">
              <a:buNone/>
            </a:pPr>
            <a:endParaRPr lang="fr-FR" dirty="0" smtClean="0">
              <a:cs typeface="Droid Sans Fallback" charset="0"/>
            </a:endParaRPr>
          </a:p>
          <a:p>
            <a:pPr marL="0" indent="342900">
              <a:buNone/>
            </a:pPr>
            <a:endParaRPr lang="fr-FR" dirty="0">
              <a:cs typeface="Droid Sans Fallback" charset="0"/>
            </a:endParaRPr>
          </a:p>
          <a:p>
            <a:pPr marL="0" indent="342900">
              <a:buNone/>
            </a:pPr>
            <a:endParaRPr lang="fr-FR" dirty="0" smtClean="0">
              <a:cs typeface="Droid Sans Fallback" charset="0"/>
            </a:endParaRPr>
          </a:p>
          <a:p>
            <a:pPr marL="0" indent="342900">
              <a:buNone/>
            </a:pPr>
            <a:endParaRPr lang="fr-FR" dirty="0">
              <a:cs typeface="Droid Sans Fallback" charset="0"/>
            </a:endParaRPr>
          </a:p>
        </p:txBody>
      </p:sp>
      <p:pic>
        <p:nvPicPr>
          <p:cNvPr id="2" name="Image 1"/>
          <p:cNvPicPr>
            <a:picLocks noChangeAspect="1"/>
          </p:cNvPicPr>
          <p:nvPr/>
        </p:nvPicPr>
        <p:blipFill rotWithShape="1">
          <a:blip r:embed="rId3"/>
          <a:srcRect l="667" t="9296" r="78288" b="13367"/>
          <a:stretch/>
        </p:blipFill>
        <p:spPr>
          <a:xfrm>
            <a:off x="323527" y="2131246"/>
            <a:ext cx="2215285" cy="2144891"/>
          </a:xfrm>
          <a:prstGeom prst="rect">
            <a:avLst/>
          </a:prstGeom>
        </p:spPr>
      </p:pic>
      <p:pic>
        <p:nvPicPr>
          <p:cNvPr id="7" name="Image 6"/>
          <p:cNvPicPr>
            <a:picLocks noChangeAspect="1"/>
          </p:cNvPicPr>
          <p:nvPr/>
        </p:nvPicPr>
        <p:blipFill rotWithShape="1">
          <a:blip r:embed="rId3"/>
          <a:srcRect l="35034" t="9296" r="38871" b="34858"/>
          <a:stretch/>
        </p:blipFill>
        <p:spPr>
          <a:xfrm>
            <a:off x="2660070" y="2131246"/>
            <a:ext cx="2870791" cy="1618684"/>
          </a:xfrm>
          <a:prstGeom prst="rect">
            <a:avLst/>
          </a:prstGeom>
        </p:spPr>
      </p:pic>
      <p:pic>
        <p:nvPicPr>
          <p:cNvPr id="9" name="Image 8"/>
          <p:cNvPicPr>
            <a:picLocks noChangeAspect="1"/>
          </p:cNvPicPr>
          <p:nvPr/>
        </p:nvPicPr>
        <p:blipFill rotWithShape="1">
          <a:blip r:embed="rId3"/>
          <a:srcRect l="69548" t="9295" r="148" b="50833"/>
          <a:stretch/>
        </p:blipFill>
        <p:spPr>
          <a:xfrm>
            <a:off x="5652120" y="2131246"/>
            <a:ext cx="3215473" cy="1114628"/>
          </a:xfrm>
          <a:prstGeom prst="rect">
            <a:avLst/>
          </a:prstGeom>
        </p:spPr>
      </p:pic>
      <p:pic>
        <p:nvPicPr>
          <p:cNvPr id="4" name="Image 3"/>
          <p:cNvPicPr>
            <a:picLocks noChangeAspect="1"/>
          </p:cNvPicPr>
          <p:nvPr/>
        </p:nvPicPr>
        <p:blipFill rotWithShape="1">
          <a:blip r:embed="rId4"/>
          <a:srcRect l="17830" t="17820" r="17727" b="4306"/>
          <a:stretch/>
        </p:blipFill>
        <p:spPr>
          <a:xfrm>
            <a:off x="1128494" y="5045892"/>
            <a:ext cx="6884702" cy="1446077"/>
          </a:xfrm>
          <a:prstGeom prst="rect">
            <a:avLst/>
          </a:prstGeom>
        </p:spPr>
      </p:pic>
    </p:spTree>
    <p:extLst>
      <p:ext uri="{BB962C8B-B14F-4D97-AF65-F5344CB8AC3E}">
        <p14:creationId xmlns:p14="http://schemas.microsoft.com/office/powerpoint/2010/main" val="8511600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9" end="9"/>
                                            </p:txEl>
                                          </p:spTgt>
                                        </p:tgtEl>
                                        <p:attrNameLst>
                                          <p:attrName>style.visibility</p:attrName>
                                        </p:attrNameLst>
                                      </p:cBhvr>
                                      <p:to>
                                        <p:strVal val="visible"/>
                                      </p:to>
                                    </p:set>
                                    <p:anim calcmode="lin" valueType="num">
                                      <p:cBhvr additive="base">
                                        <p:cTn id="13" dur="200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8">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257175" y="309563"/>
            <a:ext cx="8640763" cy="402291"/>
          </a:xfrm>
          <a:prstGeom prst="rect">
            <a:avLst/>
          </a:prstGeom>
          <a:solidFill>
            <a:srgbClr val="66FFFF"/>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0" algn="ctr">
              <a:buNone/>
            </a:pPr>
            <a:r>
              <a:rPr lang="fr-FR" altLang="fr-FR" b="1" dirty="0" smtClean="0"/>
              <a:t>L’ASPECT PERFECTIF OU LA DÉLIMITATION DU PROCÈS</a:t>
            </a:r>
            <a:endParaRPr lang="fr-FR" altLang="fr-FR" b="1" dirty="0"/>
          </a:p>
        </p:txBody>
      </p:sp>
      <p:sp>
        <p:nvSpPr>
          <p:cNvPr id="8" name="Text Box 1"/>
          <p:cNvSpPr txBox="1">
            <a:spLocks noChangeArrowheads="1"/>
          </p:cNvSpPr>
          <p:nvPr/>
        </p:nvSpPr>
        <p:spPr bwMode="auto">
          <a:xfrm>
            <a:off x="257175" y="980728"/>
            <a:ext cx="8640763" cy="5634492"/>
          </a:xfrm>
          <a:prstGeom prst="rect">
            <a:avLst/>
          </a:prstGeom>
          <a:solidFill>
            <a:srgbClr val="66FFFF"/>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342900">
              <a:buNone/>
            </a:pPr>
            <a:r>
              <a:rPr lang="fr-FR" dirty="0" smtClean="0">
                <a:latin typeface="Wingdings" panose="05000000000000000000" pitchFamily="2" charset="2"/>
                <a:cs typeface="Droid Sans Fallback" charset="0"/>
              </a:rPr>
              <a:t> </a:t>
            </a:r>
            <a:r>
              <a:rPr lang="fr-FR" dirty="0" smtClean="0">
                <a:cs typeface="Times New Roman" panose="02020603050405020304" pitchFamily="18" charset="0"/>
              </a:rPr>
              <a:t>soit </a:t>
            </a:r>
            <a:r>
              <a:rPr lang="fr-FR" dirty="0">
                <a:cs typeface="Times New Roman" panose="02020603050405020304" pitchFamily="18" charset="0"/>
              </a:rPr>
              <a:t>son </a:t>
            </a:r>
            <a:r>
              <a:rPr lang="fr-FR" b="1" dirty="0">
                <a:cs typeface="Times New Roman" panose="02020603050405020304" pitchFamily="18" charset="0"/>
              </a:rPr>
              <a:t>itération limitée</a:t>
            </a:r>
            <a:r>
              <a:rPr lang="fr-FR" dirty="0">
                <a:cs typeface="Times New Roman" panose="02020603050405020304" pitchFamily="18" charset="0"/>
              </a:rPr>
              <a:t>, dont le caractère résultatif prend la forme d’un </a:t>
            </a:r>
            <a:r>
              <a:rPr lang="fr-FR" i="1" dirty="0">
                <a:cs typeface="Times New Roman" panose="02020603050405020304" pitchFamily="18" charset="0"/>
              </a:rPr>
              <a:t>bilan</a:t>
            </a:r>
            <a:r>
              <a:rPr lang="fr-FR" dirty="0">
                <a:cs typeface="Times New Roman" panose="02020603050405020304" pitchFamily="18" charset="0"/>
              </a:rPr>
              <a:t> en présence d’un marqueur </a:t>
            </a:r>
            <a:r>
              <a:rPr lang="fr-FR" dirty="0" smtClean="0">
                <a:cs typeface="Times New Roman" panose="02020603050405020304" pitchFamily="18" charset="0"/>
              </a:rPr>
              <a:t>d’itération, </a:t>
            </a:r>
            <a:r>
              <a:rPr lang="fr-FR" dirty="0">
                <a:cs typeface="Times New Roman" panose="02020603050405020304" pitchFamily="18" charset="0"/>
              </a:rPr>
              <a:t>ou </a:t>
            </a:r>
            <a:r>
              <a:rPr lang="fr-FR" dirty="0">
                <a:latin typeface="Wingdings" panose="05000000000000000000" pitchFamily="2" charset="2"/>
                <a:cs typeface="Times New Roman" panose="02020603050405020304" pitchFamily="18" charset="0"/>
              </a:rPr>
              <a:t></a:t>
            </a:r>
            <a:r>
              <a:rPr lang="fr-FR" dirty="0">
                <a:cs typeface="Times New Roman" panose="02020603050405020304" pitchFamily="18" charset="0"/>
              </a:rPr>
              <a:t>′ exprimée par la seule morphologie du verbe ; </a:t>
            </a:r>
            <a:r>
              <a:rPr lang="fr-FR" dirty="0">
                <a:latin typeface="Wingdings" panose="05000000000000000000" pitchFamily="2" charset="2"/>
                <a:cs typeface="Times New Roman" panose="02020603050405020304" pitchFamily="18" charset="0"/>
              </a:rPr>
              <a:t></a:t>
            </a:r>
            <a:r>
              <a:rPr lang="fr-FR" dirty="0">
                <a:cs typeface="Times New Roman" panose="02020603050405020304" pitchFamily="18" charset="0"/>
              </a:rPr>
              <a:t>′′ soit même une itération non </a:t>
            </a:r>
            <a:r>
              <a:rPr lang="fr-FR" dirty="0" smtClean="0">
                <a:cs typeface="Times New Roman" panose="02020603050405020304" pitchFamily="18" charset="0"/>
              </a:rPr>
              <a:t>limitée, </a:t>
            </a:r>
            <a:r>
              <a:rPr lang="fr-FR" b="1" dirty="0">
                <a:cs typeface="Times New Roman" panose="02020603050405020304" pitchFamily="18" charset="0"/>
              </a:rPr>
              <a:t>mais exprimant le résultat pour chaque occurrence</a:t>
            </a:r>
            <a:r>
              <a:rPr lang="fr-FR" dirty="0">
                <a:cs typeface="Times New Roman" panose="02020603050405020304" pitchFamily="18" charset="0"/>
              </a:rPr>
              <a:t>. Cette dernière possibilité peut prendre la forme </a:t>
            </a:r>
            <a:r>
              <a:rPr lang="fr-FR" dirty="0">
                <a:latin typeface="Wingdings" panose="05000000000000000000" pitchFamily="2" charset="2"/>
                <a:cs typeface="Times New Roman" panose="02020603050405020304" pitchFamily="18" charset="0"/>
              </a:rPr>
              <a:t></a:t>
            </a:r>
            <a:r>
              <a:rPr lang="fr-FR" dirty="0">
                <a:cs typeface="Times New Roman" panose="02020603050405020304" pitchFamily="18" charset="0"/>
              </a:rPr>
              <a:t>′′′ de la potentialité réitérable. </a:t>
            </a:r>
            <a:endParaRPr lang="fr-FR" dirty="0" smtClean="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p:txBody>
      </p:sp>
      <p:pic>
        <p:nvPicPr>
          <p:cNvPr id="5" name="Image 4"/>
          <p:cNvPicPr>
            <a:picLocks noChangeAspect="1"/>
          </p:cNvPicPr>
          <p:nvPr/>
        </p:nvPicPr>
        <p:blipFill rotWithShape="1">
          <a:blip r:embed="rId3"/>
          <a:srcRect l="1112" t="5270" r="54893" b="14263"/>
          <a:stretch/>
        </p:blipFill>
        <p:spPr>
          <a:xfrm>
            <a:off x="311187" y="2972527"/>
            <a:ext cx="4327363" cy="3336793"/>
          </a:xfrm>
          <a:prstGeom prst="rect">
            <a:avLst/>
          </a:prstGeom>
        </p:spPr>
      </p:pic>
      <p:pic>
        <p:nvPicPr>
          <p:cNvPr id="10" name="Image 9"/>
          <p:cNvPicPr>
            <a:picLocks noChangeAspect="1"/>
          </p:cNvPicPr>
          <p:nvPr/>
        </p:nvPicPr>
        <p:blipFill rotWithShape="1">
          <a:blip r:embed="rId3"/>
          <a:srcRect l="55035" t="5270" r="1112" b="2488"/>
          <a:stretch/>
        </p:blipFill>
        <p:spPr>
          <a:xfrm>
            <a:off x="4716016" y="2477951"/>
            <a:ext cx="4320480" cy="3831369"/>
          </a:xfrm>
          <a:prstGeom prst="rect">
            <a:avLst/>
          </a:prstGeom>
        </p:spPr>
      </p:pic>
    </p:spTree>
    <p:extLst>
      <p:ext uri="{BB962C8B-B14F-4D97-AF65-F5344CB8AC3E}">
        <p14:creationId xmlns:p14="http://schemas.microsoft.com/office/powerpoint/2010/main" val="10248240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2000" fill="hold"/>
                                        <p:tgtEl>
                                          <p:spTgt spid="5"/>
                                        </p:tgtEl>
                                        <p:attrNameLst>
                                          <p:attrName>ppt_x</p:attrName>
                                        </p:attrNameLst>
                                      </p:cBhvr>
                                      <p:tavLst>
                                        <p:tav tm="0">
                                          <p:val>
                                            <p:strVal val="#ppt_x"/>
                                          </p:val>
                                        </p:tav>
                                        <p:tav tm="100000">
                                          <p:val>
                                            <p:strVal val="#ppt_x"/>
                                          </p:val>
                                        </p:tav>
                                      </p:tavLst>
                                    </p:anim>
                                    <p:anim calcmode="lin" valueType="num">
                                      <p:cBhvr additive="base">
                                        <p:cTn id="14"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2000" fill="hold"/>
                                        <p:tgtEl>
                                          <p:spTgt spid="10"/>
                                        </p:tgtEl>
                                        <p:attrNameLst>
                                          <p:attrName>ppt_x</p:attrName>
                                        </p:attrNameLst>
                                      </p:cBhvr>
                                      <p:tavLst>
                                        <p:tav tm="0">
                                          <p:val>
                                            <p:strVal val="#ppt_x"/>
                                          </p:val>
                                        </p:tav>
                                        <p:tav tm="100000">
                                          <p:val>
                                            <p:strVal val="#ppt_x"/>
                                          </p:val>
                                        </p:tav>
                                      </p:tavLst>
                                    </p:anim>
                                    <p:anim calcmode="lin" valueType="num">
                                      <p:cBhvr additive="base">
                                        <p:cTn id="20" dur="2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
          <p:cNvSpPr txBox="1">
            <a:spLocks noChangeArrowheads="1"/>
          </p:cNvSpPr>
          <p:nvPr/>
        </p:nvSpPr>
        <p:spPr bwMode="auto">
          <a:xfrm>
            <a:off x="257175" y="309563"/>
            <a:ext cx="8640763" cy="402291"/>
          </a:xfrm>
          <a:prstGeom prst="rect">
            <a:avLst/>
          </a:prstGeom>
          <a:solidFill>
            <a:srgbClr val="00CC66"/>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0" algn="ctr">
              <a:buNone/>
            </a:pPr>
            <a:r>
              <a:rPr lang="fr-FR" altLang="fr-FR" b="1" dirty="0" smtClean="0"/>
              <a:t>L’ASPECT IMPERFECTIF OU LA NON-DÉLIMITATION DU PROCÈS</a:t>
            </a:r>
            <a:endParaRPr lang="fr-FR" altLang="fr-FR" b="1" dirty="0"/>
          </a:p>
        </p:txBody>
      </p:sp>
      <p:sp>
        <p:nvSpPr>
          <p:cNvPr id="8" name="Text Box 1"/>
          <p:cNvSpPr txBox="1">
            <a:spLocks noChangeArrowheads="1"/>
          </p:cNvSpPr>
          <p:nvPr/>
        </p:nvSpPr>
        <p:spPr bwMode="auto">
          <a:xfrm>
            <a:off x="257175" y="980728"/>
            <a:ext cx="8640763" cy="5634492"/>
          </a:xfrm>
          <a:prstGeom prst="rect">
            <a:avLst/>
          </a:prstGeom>
          <a:solidFill>
            <a:srgbClr val="00CC66"/>
          </a:solidFill>
          <a:ln>
            <a:noFill/>
          </a:ln>
          <a:effectLst/>
          <a:extLst/>
        </p:spPr>
        <p:txBody>
          <a:bodyPr lIns="90000" tIns="46800" rIns="90000" bIns="46800">
            <a:spAutoFit/>
          </a:bodyPr>
          <a:lstStyle>
            <a:defPPr>
              <a:defRPr lang="en-GB"/>
            </a:defPPr>
            <a:lvl1pPr marL="342900" lvl="0" indent="-342900" algn="just">
              <a:spcAft>
                <a:spcPts val="0"/>
              </a:spcAft>
              <a:buFont typeface="Symbol" panose="05050102010706020507" pitchFamily="18" charset="2"/>
              <a:buChar char=""/>
              <a:tabLst>
                <a:tab pos="457200" algn="l"/>
              </a:tabLst>
              <a:defRPr sz="2000">
                <a:solidFill>
                  <a:schemeClr val="tx2"/>
                </a:solidFill>
                <a:ea typeface="Times New Roman" panose="02020603050405020304" pitchFamily="18" charset="0"/>
                <a:cs typeface="Symbol" panose="05050102010706020507" pitchFamily="18" charset="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marL="0" indent="342900">
              <a:buNone/>
            </a:pPr>
            <a:r>
              <a:rPr lang="fr-FR" dirty="0" smtClean="0">
                <a:cs typeface="Times New Roman" panose="02020603050405020304" pitchFamily="18" charset="0"/>
              </a:rPr>
              <a:t>L’</a:t>
            </a:r>
            <a:r>
              <a:rPr lang="fr-FR" i="1" dirty="0" smtClean="0">
                <a:cs typeface="Times New Roman" panose="02020603050405020304" pitchFamily="18" charset="0"/>
              </a:rPr>
              <a:t>imperfectif</a:t>
            </a:r>
            <a:r>
              <a:rPr lang="fr-FR" dirty="0" smtClean="0">
                <a:cs typeface="Times New Roman" panose="02020603050405020304" pitchFamily="18" charset="0"/>
              </a:rPr>
              <a:t> indique quant à lui : </a:t>
            </a: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r>
              <a:rPr lang="fr-FR" dirty="0">
                <a:latin typeface="Wingdings" panose="05000000000000000000" pitchFamily="2" charset="2"/>
                <a:cs typeface="Droid Sans Fallback" charset="0"/>
              </a:rPr>
              <a:t> </a:t>
            </a:r>
            <a:r>
              <a:rPr lang="fr-FR" dirty="0" smtClean="0">
                <a:cs typeface="Times New Roman" panose="02020603050405020304" pitchFamily="18" charset="0"/>
              </a:rPr>
              <a:t>la </a:t>
            </a:r>
            <a:r>
              <a:rPr lang="fr-FR" dirty="0">
                <a:cs typeface="Times New Roman" panose="02020603050405020304" pitchFamily="18" charset="0"/>
              </a:rPr>
              <a:t>non-intentionnalité, avec des procès intentionnels ou non, comme les verbes d’état </a:t>
            </a:r>
            <a:r>
              <a:rPr lang="fr-FR" dirty="0" smtClean="0">
                <a:latin typeface="Wingdings" panose="05000000000000000000" pitchFamily="2" charset="2"/>
                <a:cs typeface="Times New Roman" panose="02020603050405020304" pitchFamily="18" charset="0"/>
              </a:rPr>
              <a:t></a:t>
            </a:r>
            <a:r>
              <a:rPr lang="fr-FR" dirty="0">
                <a:cs typeface="Times New Roman" panose="02020603050405020304" pitchFamily="18" charset="0"/>
              </a:rPr>
              <a:t>′ et </a:t>
            </a:r>
            <a:r>
              <a:rPr lang="fr-FR" dirty="0" smtClean="0">
                <a:cs typeface="Times New Roman" panose="02020603050405020304" pitchFamily="18" charset="0"/>
              </a:rPr>
              <a:t>les verbes </a:t>
            </a:r>
            <a:r>
              <a:rPr lang="fr-FR" dirty="0">
                <a:cs typeface="Times New Roman" panose="02020603050405020304" pitchFamily="18" charset="0"/>
              </a:rPr>
              <a:t>de perception </a:t>
            </a:r>
            <a:r>
              <a:rPr lang="fr-FR" dirty="0">
                <a:latin typeface="Wingdings" panose="05000000000000000000" pitchFamily="2" charset="2"/>
                <a:cs typeface="Times New Roman" panose="02020603050405020304" pitchFamily="18" charset="0"/>
              </a:rPr>
              <a:t></a:t>
            </a:r>
            <a:r>
              <a:rPr lang="fr-FR" dirty="0" smtClean="0">
                <a:cs typeface="Times New Roman" panose="02020603050405020304" pitchFamily="18" charset="0"/>
              </a:rPr>
              <a:t>′′</a:t>
            </a:r>
            <a:r>
              <a:rPr lang="fr-FR" dirty="0"/>
              <a:t> </a:t>
            </a:r>
            <a:r>
              <a:rPr lang="fr-FR" dirty="0" smtClean="0">
                <a:cs typeface="Times New Roman" panose="02020603050405020304" pitchFamily="18" charset="0"/>
              </a:rPr>
              <a:t>; </a:t>
            </a: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r>
              <a:rPr lang="fr-FR" dirty="0" smtClean="0">
                <a:latin typeface="Wingdings" panose="05000000000000000000" pitchFamily="2" charset="2"/>
                <a:cs typeface="Droid Sans Fallback" charset="0"/>
              </a:rPr>
              <a:t> </a:t>
            </a:r>
            <a:r>
              <a:rPr lang="fr-FR" dirty="0">
                <a:cs typeface="Times New Roman" panose="02020603050405020304" pitchFamily="18" charset="0"/>
              </a:rPr>
              <a:t>le procès pour lui-même : son déroulement sous forme de valeurs constative, occupationnelle, expérientielle, durative, processive circonstancielle ; </a:t>
            </a: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a:p>
            <a:pPr marL="0" indent="342900">
              <a:buNone/>
            </a:pPr>
            <a:endParaRPr lang="fr-FR" dirty="0">
              <a:cs typeface="Times New Roman" panose="02020603050405020304" pitchFamily="18" charset="0"/>
            </a:endParaRPr>
          </a:p>
          <a:p>
            <a:pPr marL="0" indent="342900">
              <a:buNone/>
            </a:pPr>
            <a:endParaRPr lang="fr-FR" dirty="0" smtClean="0">
              <a:cs typeface="Times New Roman" panose="02020603050405020304" pitchFamily="18" charset="0"/>
            </a:endParaRPr>
          </a:p>
        </p:txBody>
      </p:sp>
      <p:pic>
        <p:nvPicPr>
          <p:cNvPr id="30" name="Image 29"/>
          <p:cNvPicPr>
            <a:picLocks noChangeAspect="1"/>
          </p:cNvPicPr>
          <p:nvPr/>
        </p:nvPicPr>
        <p:blipFill rotWithShape="1">
          <a:blip r:embed="rId3"/>
          <a:srcRect l="16317" t="30290" r="7710" b="7744"/>
          <a:stretch/>
        </p:blipFill>
        <p:spPr>
          <a:xfrm>
            <a:off x="395536" y="2382254"/>
            <a:ext cx="8352928" cy="1152128"/>
          </a:xfrm>
          <a:prstGeom prst="rect">
            <a:avLst/>
          </a:prstGeom>
        </p:spPr>
      </p:pic>
      <p:pic>
        <p:nvPicPr>
          <p:cNvPr id="31" name="Image 30"/>
          <p:cNvPicPr>
            <a:picLocks noChangeAspect="1"/>
          </p:cNvPicPr>
          <p:nvPr/>
        </p:nvPicPr>
        <p:blipFill rotWithShape="1">
          <a:blip r:embed="rId4"/>
          <a:srcRect l="13334" t="11192" r="52222"/>
          <a:stretch/>
        </p:blipFill>
        <p:spPr>
          <a:xfrm>
            <a:off x="395536" y="4509120"/>
            <a:ext cx="3516523" cy="1800200"/>
          </a:xfrm>
          <a:prstGeom prst="rect">
            <a:avLst/>
          </a:prstGeom>
        </p:spPr>
      </p:pic>
    </p:spTree>
    <p:extLst>
      <p:ext uri="{BB962C8B-B14F-4D97-AF65-F5344CB8AC3E}">
        <p14:creationId xmlns:p14="http://schemas.microsoft.com/office/powerpoint/2010/main" val="37509522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20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additive="base">
                                        <p:cTn id="13" dur="2000" fill="hold"/>
                                        <p:tgtEl>
                                          <p:spTgt spid="30"/>
                                        </p:tgtEl>
                                        <p:attrNameLst>
                                          <p:attrName>ppt_x</p:attrName>
                                        </p:attrNameLst>
                                      </p:cBhvr>
                                      <p:tavLst>
                                        <p:tav tm="0">
                                          <p:val>
                                            <p:strVal val="#ppt_x"/>
                                          </p:val>
                                        </p:tav>
                                        <p:tav tm="100000">
                                          <p:val>
                                            <p:strVal val="#ppt_x"/>
                                          </p:val>
                                        </p:tav>
                                      </p:tavLst>
                                    </p:anim>
                                    <p:anim calcmode="lin" valueType="num">
                                      <p:cBhvr additive="base">
                                        <p:cTn id="14" dur="20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8" end="8"/>
                                            </p:txEl>
                                          </p:spTgt>
                                        </p:tgtEl>
                                        <p:attrNameLst>
                                          <p:attrName>style.visibility</p:attrName>
                                        </p:attrNameLst>
                                      </p:cBhvr>
                                      <p:to>
                                        <p:strVal val="visible"/>
                                      </p:to>
                                    </p:set>
                                    <p:anim calcmode="lin" valueType="num">
                                      <p:cBhvr additive="base">
                                        <p:cTn id="19" dur="20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additive="base">
                                        <p:cTn id="25" dur="2000" fill="hold"/>
                                        <p:tgtEl>
                                          <p:spTgt spid="31"/>
                                        </p:tgtEl>
                                        <p:attrNameLst>
                                          <p:attrName>ppt_x</p:attrName>
                                        </p:attrNameLst>
                                      </p:cBhvr>
                                      <p:tavLst>
                                        <p:tav tm="0">
                                          <p:val>
                                            <p:strVal val="#ppt_x"/>
                                          </p:val>
                                        </p:tav>
                                        <p:tav tm="100000">
                                          <p:val>
                                            <p:strVal val="#ppt_x"/>
                                          </p:val>
                                        </p:tav>
                                      </p:tavLst>
                                    </p:anim>
                                    <p:anim calcmode="lin" valueType="num">
                                      <p:cBhvr additive="base">
                                        <p:cTn id="26" dur="20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Times New Roman"/>
        <a:ea typeface=""/>
        <a:cs typeface="Droid Sans Fallback"/>
      </a:majorFont>
      <a:minorFont>
        <a:latin typeface="Times New Roman"/>
        <a:ea typeface=""/>
        <a:cs typeface="Droid Sans Fallback"/>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fr-FR" sz="2400" b="0" i="0" u="none" strike="noStrike" cap="none" normalizeH="0" baseline="0" smtClean="0">
            <a:ln>
              <a:noFill/>
            </a:ln>
            <a:solidFill>
              <a:schemeClr val="bg1"/>
            </a:solidFill>
            <a:effectLst/>
            <a:latin typeface="Times New Roman" panose="02020603050405020304" pitchFamily="18" charset="0"/>
            <a:cs typeface="Droid Sans Fallback"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fr-FR" sz="2400" b="0" i="0" u="none" strike="noStrike" cap="none" normalizeH="0" baseline="0" smtClean="0">
            <a:ln>
              <a:noFill/>
            </a:ln>
            <a:solidFill>
              <a:schemeClr val="bg1"/>
            </a:solidFill>
            <a:effectLst/>
            <a:latin typeface="Times New Roman" panose="02020603050405020304" pitchFamily="18" charset="0"/>
            <a:cs typeface="Droid Sans Fallback" charset="0"/>
          </a:defRPr>
        </a:defPPr>
      </a:lstStyle>
    </a:lnDef>
    <a:txDef>
      <a:spPr bwMode="auto">
        <a:solidFill>
          <a:srgbClr val="66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lIns="90000" tIns="46800" rIns="90000" bIns="46800">
        <a:spAutoFit/>
      </a:bodyPr>
      <a:lstStyle>
        <a:defPPr algn="ctr" eaLnBrk="1" hangingPunct="1">
          <a:spcBef>
            <a:spcPts val="1500"/>
          </a:spcBef>
          <a:buClrTx/>
          <a:buFontTx/>
          <a:buNone/>
          <a:defRPr b="1" u="sng" dirty="0">
            <a:solidFill>
              <a:srgbClr val="000000"/>
            </a:solidFill>
            <a:latin typeface="Comic Sans MS" panose="030F0702030302020204" pitchFamily="66" charset="0"/>
          </a:defRPr>
        </a:defPPr>
      </a:lstStyle>
    </a:tx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5616</TotalTime>
  <Words>631</Words>
  <Application>Microsoft Office PowerPoint</Application>
  <PresentationFormat>Affichage à l'écran (4:3)</PresentationFormat>
  <Paragraphs>140</Paragraphs>
  <Slides>12</Slides>
  <Notes>12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12</vt:i4>
      </vt:variant>
    </vt:vector>
  </HeadingPairs>
  <TitlesOfParts>
    <vt:vector size="19" baseType="lpstr">
      <vt:lpstr>Arial</vt:lpstr>
      <vt:lpstr>DejaVu Sans</vt:lpstr>
      <vt:lpstr>Droid Sans Fallback</vt:lpstr>
      <vt:lpstr>Symbol</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Давид Ивович Виаль</dc:creator>
  <cp:keywords/>
  <dc:description/>
  <cp:lastModifiedBy>Давид Ивович Виаль</cp:lastModifiedBy>
  <cp:revision>383</cp:revision>
  <cp:lastPrinted>1601-01-01T00:00:00Z</cp:lastPrinted>
  <dcterms:created xsi:type="dcterms:W3CDTF">1601-01-01T00:00:00Z</dcterms:created>
  <dcterms:modified xsi:type="dcterms:W3CDTF">2020-07-02T18:46:06Z</dcterms:modified>
</cp:coreProperties>
</file>