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7" r:id="rId3"/>
    <p:sldId id="290" r:id="rId4"/>
    <p:sldId id="291" r:id="rId5"/>
    <p:sldId id="292" r:id="rId6"/>
    <p:sldId id="293" r:id="rId7"/>
    <p:sldId id="296" r:id="rId8"/>
    <p:sldId id="295" r:id="rId9"/>
    <p:sldId id="267" r:id="rId10"/>
    <p:sldId id="289" r:id="rId1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66"/>
    <a:srgbClr val="3399FF"/>
    <a:srgbClr val="66FFFF"/>
    <a:srgbClr val="00FFFF"/>
    <a:srgbClr val="00CC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32" autoAdjust="0"/>
  </p:normalViewPr>
  <p:slideViewPr>
    <p:cSldViewPr showGuides="1">
      <p:cViewPr varScale="1">
        <p:scale>
          <a:sx n="119" d="100"/>
          <a:sy n="119" d="100"/>
        </p:scale>
        <p:origin x="1315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2964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A8C3D7-3862-4516-93B4-5EF399B21408}" type="datetimeFigureOut">
              <a:rPr lang="fr-FR"/>
              <a:pPr>
                <a:defRPr/>
              </a:pPr>
              <a:t>26/06/2020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E51F53-7CC3-47A9-80A4-9368AAD254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02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DejaVu Sans" charset="0"/>
              </a:defRPr>
            </a:lvl1pPr>
          </a:lstStyle>
          <a:p>
            <a:pPr>
              <a:defRPr/>
            </a:pPr>
            <a:fld id="{DF9E2137-3034-41E2-8447-FEC0EE873F1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052398-AF52-4DC3-96C2-E74E5CF25E24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CB45428-792C-4872-9970-8DB02C376388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fr-FR" altLang="fr-FR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942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36180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41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3018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541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3695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ECB059F-D3C0-406F-9020-3C95A4FD2A27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fr-FR" altLang="fr-FR" smtClean="0"/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29F91ED-DD09-4115-90F8-7442548638E4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fr-FR" altLang="fr-FR"/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47BF6E-FFB7-4285-85F8-A9A059AE78CD}" type="slidenum">
              <a:rPr lang="fr-FR" altLang="fr-FR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fr-FR" altLang="fr-FR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1C222F-C497-40C8-A536-3C0F9734BEAD}" type="slidenum">
              <a:rPr lang="fr-FR" altLang="fr-FR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fr-FR" altLang="fr-FR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6442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82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25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37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7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6938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85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13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0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61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4501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779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50825" y="638076"/>
            <a:ext cx="8642350" cy="3079947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 anchor="ctr" anchorCtr="1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2250"/>
              </a:spcBef>
              <a:buSzPct val="100000"/>
            </a:pPr>
            <a:r>
              <a:rPr lang="fr-FR" altLang="fr-FR" sz="3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LA PALATALISATION EN </a:t>
            </a:r>
            <a:r>
              <a:rPr lang="fr-FR" altLang="fr-FR" sz="3600" dirty="0">
                <a:solidFill>
                  <a:srgbClr val="000000"/>
                </a:solidFill>
                <a:cs typeface="Times New Roman" panose="02020603050405020304" pitchFamily="18" charset="0"/>
              </a:rPr>
              <a:t>RUSSE</a:t>
            </a:r>
          </a:p>
          <a:p>
            <a:pPr algn="ctr" eaLnBrk="1" hangingPunct="1">
              <a:spcBef>
                <a:spcPts val="1750"/>
              </a:spcBef>
              <a:buSzPct val="100000"/>
            </a:pPr>
            <a:endParaRPr lang="fr-FR" altLang="fr-FR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1750"/>
              </a:spcBef>
              <a:buSzPct val="100000"/>
            </a:pPr>
            <a:r>
              <a:rPr lang="fr-FR" altLang="fr-FR" sz="28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METHODOLOGIE GRAMMATICALE</a:t>
            </a:r>
          </a:p>
          <a:p>
            <a:pPr algn="ctr" eaLnBrk="1" hangingPunct="1">
              <a:spcBef>
                <a:spcPts val="1750"/>
              </a:spcBef>
              <a:buSzPct val="100000"/>
            </a:pPr>
            <a:r>
              <a:rPr lang="fr-FR" altLang="fr-FR" sz="28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CLEFS POUR L’IDENTIFICATION MORPHOLOGIQUE</a:t>
            </a:r>
            <a:endParaRPr lang="fr-FR" altLang="fr-FR" sz="28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1750"/>
              </a:spcBef>
              <a:buSzPct val="100000"/>
            </a:pPr>
            <a:endParaRPr lang="fr-FR" altLang="fr-FR" sz="14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7274583" y="66675"/>
            <a:ext cx="180816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750"/>
              </a:spcBef>
              <a:buSzPct val="100000"/>
            </a:pPr>
            <a:r>
              <a:rPr lang="fr-FR" altLang="fr-FR" sz="14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Version du </a:t>
            </a:r>
            <a:r>
              <a:rPr lang="fr-FR" altLang="fr-FR" sz="14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26/</a:t>
            </a:r>
            <a:r>
              <a:rPr lang="ru-RU" altLang="fr-FR" sz="14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r>
              <a:rPr lang="fr-FR" altLang="fr-FR" sz="14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6/2020</a:t>
            </a:r>
            <a:endParaRPr lang="ru-RU" altLang="fr-FR" sz="14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1394870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EXERCICES</a:t>
            </a:r>
          </a:p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Trouver la forme palatalisée dans la catégorie grammaticale indiquée.</a:t>
            </a:r>
            <a:endParaRPr lang="fr-FR" altLang="fr-FR" i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57175" y="1844824"/>
            <a:ext cx="8640763" cy="4803495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ск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ать</a:t>
            </a:r>
            <a:r>
              <a:rPr lang="ru-RU" altLang="fr-FR" sz="1800" dirty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fr-FR" altLang="fr-FR" sz="1800" dirty="0" smtClean="0">
                <a:solidFill>
                  <a:srgbClr val="000000"/>
                </a:solidFill>
              </a:rPr>
              <a:t>conjugaison </a:t>
            </a:r>
            <a:r>
              <a:rPr lang="fr-FR" altLang="fr-FR" sz="1800" dirty="0">
                <a:solidFill>
                  <a:srgbClr val="000000"/>
                </a:solidFill>
              </a:rPr>
              <a:t>au présent</a:t>
            </a:r>
            <a:r>
              <a:rPr lang="ru-RU" altLang="fr-FR" sz="1800" dirty="0">
                <a:solidFill>
                  <a:srgbClr val="000000"/>
                </a:solidFill>
              </a:rPr>
              <a:t>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	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пригла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с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ить	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substantif 	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тай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г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а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	adjectif de relation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провер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к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а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fr-FR" altLang="fr-FR" sz="1800" dirty="0" smtClean="0">
                <a:solidFill>
                  <a:srgbClr val="000000"/>
                </a:solidFill>
              </a:rPr>
              <a:t>adjectif </a:t>
            </a:r>
            <a:r>
              <a:rPr lang="fr-FR" altLang="fr-FR" sz="1800" dirty="0">
                <a:solidFill>
                  <a:srgbClr val="000000"/>
                </a:solidFill>
              </a:rPr>
              <a:t>de relation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влю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б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иться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imperfectif dérivé	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доро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г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ой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	comparatif de supériorité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черепа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х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а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adjectif </a:t>
            </a:r>
            <a:r>
              <a:rPr lang="fr-FR" altLang="fr-FR" sz="1800" dirty="0" err="1" smtClean="0">
                <a:solidFill>
                  <a:srgbClr val="000000"/>
                </a:solidFill>
                <a:latin typeface="+mn-lt"/>
              </a:rPr>
              <a:t>d’app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. générique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ма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х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ать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	</a:t>
            </a:r>
            <a:r>
              <a:rPr lang="fr-FR" altLang="fr-FR" sz="1800" dirty="0" smtClean="0">
                <a:solidFill>
                  <a:srgbClr val="000000"/>
                </a:solidFill>
              </a:rPr>
              <a:t>conjugaison au </a:t>
            </a:r>
            <a:r>
              <a:rPr lang="fr-FR" altLang="fr-FR" sz="1800" dirty="0">
                <a:solidFill>
                  <a:srgbClr val="000000"/>
                </a:solidFill>
              </a:rPr>
              <a:t>présent</a:t>
            </a:r>
            <a:endParaRPr lang="fr-FR" altLang="fr-FR" sz="1800" dirty="0" smtClean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офор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м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ить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fr-FR" altLang="fr-FR" sz="1800" dirty="0" smtClean="0">
                <a:solidFill>
                  <a:srgbClr val="000000"/>
                </a:solidFill>
              </a:rPr>
              <a:t>conjugaison </a:t>
            </a:r>
            <a:r>
              <a:rPr lang="fr-FR" altLang="fr-FR" sz="1800" dirty="0">
                <a:solidFill>
                  <a:srgbClr val="000000"/>
                </a:solidFill>
              </a:rPr>
              <a:t>au </a:t>
            </a:r>
            <a:r>
              <a:rPr lang="fr-FR" altLang="fr-FR" sz="1800" dirty="0" smtClean="0">
                <a:solidFill>
                  <a:srgbClr val="000000"/>
                </a:solidFill>
              </a:rPr>
              <a:t>présent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нала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д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ить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fr-FR" altLang="fr-FR" sz="1800" dirty="0" smtClean="0">
                <a:solidFill>
                  <a:srgbClr val="000000"/>
                </a:solidFill>
              </a:rPr>
              <a:t>imperfectif </a:t>
            </a:r>
            <a:r>
              <a:rPr lang="fr-FR" altLang="fr-FR" sz="1800" dirty="0">
                <a:solidFill>
                  <a:srgbClr val="000000"/>
                </a:solidFill>
              </a:rPr>
              <a:t>dérivé </a:t>
            </a: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обога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т</a:t>
            </a:r>
            <a:r>
              <a:rPr lang="ru-RU" altLang="fr-FR" sz="1800" dirty="0" smtClean="0">
                <a:solidFill>
                  <a:srgbClr val="000000"/>
                </a:solidFill>
              </a:rPr>
              <a:t>ить </a:t>
            </a:r>
            <a:r>
              <a:rPr lang="fr-FR" altLang="fr-FR" sz="1800" dirty="0" smtClean="0">
                <a:solidFill>
                  <a:srgbClr val="000000"/>
                </a:solidFill>
              </a:rPr>
              <a:t>	imperfectif </a:t>
            </a:r>
            <a:r>
              <a:rPr lang="fr-FR" altLang="fr-FR" sz="1800" dirty="0">
                <a:solidFill>
                  <a:srgbClr val="000000"/>
                </a:solidFill>
              </a:rPr>
              <a:t>dérivé </a:t>
            </a: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дура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к</a:t>
            </a:r>
            <a:r>
              <a:rPr lang="ru-RU" altLang="fr-FR" sz="1800" dirty="0" smtClean="0">
                <a:solidFill>
                  <a:srgbClr val="000000"/>
                </a:solidFill>
              </a:rPr>
              <a:t> </a:t>
            </a:r>
            <a:r>
              <a:rPr lang="fr-FR" altLang="fr-FR" sz="1800" dirty="0" smtClean="0">
                <a:solidFill>
                  <a:srgbClr val="000000"/>
                </a:solidFill>
              </a:rPr>
              <a:t>		diminutif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очи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ст</a:t>
            </a:r>
            <a:r>
              <a:rPr lang="ru-RU" altLang="fr-FR" sz="1800" dirty="0" smtClean="0">
                <a:solidFill>
                  <a:srgbClr val="000000"/>
                </a:solidFill>
              </a:rPr>
              <a:t>ить </a:t>
            </a:r>
            <a:r>
              <a:rPr lang="fr-FR" altLang="fr-FR" sz="1800" dirty="0" smtClean="0">
                <a:solidFill>
                  <a:srgbClr val="000000"/>
                </a:solidFill>
              </a:rPr>
              <a:t>	substantif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крат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к</a:t>
            </a:r>
            <a:r>
              <a:rPr lang="ru-RU" altLang="fr-FR" sz="1800" dirty="0" smtClean="0">
                <a:solidFill>
                  <a:srgbClr val="000000"/>
                </a:solidFill>
              </a:rPr>
              <a:t>ий </a:t>
            </a:r>
            <a:r>
              <a:rPr lang="fr-FR" altLang="fr-FR" sz="1800" dirty="0" smtClean="0">
                <a:solidFill>
                  <a:srgbClr val="000000"/>
                </a:solidFill>
              </a:rPr>
              <a:t>		superlatif </a:t>
            </a:r>
            <a:r>
              <a:rPr lang="fr-FR" altLang="fr-FR" sz="1800" dirty="0">
                <a:solidFill>
                  <a:srgbClr val="000000"/>
                </a:solidFill>
              </a:rPr>
              <a:t>de supériorité</a:t>
            </a:r>
            <a:endParaRPr lang="fr-FR" altLang="fr-FR" sz="1800" dirty="0" smtClean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освобо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д</a:t>
            </a:r>
            <a:r>
              <a:rPr lang="ru-RU" altLang="fr-FR" sz="1800" dirty="0" smtClean="0">
                <a:solidFill>
                  <a:srgbClr val="000000"/>
                </a:solidFill>
              </a:rPr>
              <a:t>ить </a:t>
            </a:r>
            <a:r>
              <a:rPr lang="fr-FR" altLang="fr-FR" sz="1800" dirty="0" smtClean="0">
                <a:solidFill>
                  <a:srgbClr val="000000"/>
                </a:solidFill>
              </a:rPr>
              <a:t>	imperfectif </a:t>
            </a:r>
            <a:r>
              <a:rPr lang="fr-FR" altLang="fr-FR" sz="1800" dirty="0">
                <a:solidFill>
                  <a:srgbClr val="000000"/>
                </a:solidFill>
              </a:rPr>
              <a:t>dérivé </a:t>
            </a: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моло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д</a:t>
            </a:r>
            <a:r>
              <a:rPr lang="ru-RU" altLang="fr-FR" sz="1800" dirty="0" smtClean="0">
                <a:solidFill>
                  <a:srgbClr val="000000"/>
                </a:solidFill>
              </a:rPr>
              <a:t>ой </a:t>
            </a:r>
            <a:r>
              <a:rPr lang="fr-FR" altLang="fr-FR" sz="1800" dirty="0" smtClean="0">
                <a:solidFill>
                  <a:srgbClr val="000000"/>
                </a:solidFill>
              </a:rPr>
              <a:t>		comparatif </a:t>
            </a:r>
            <a:r>
              <a:rPr lang="fr-FR" altLang="fr-FR" sz="1800" dirty="0">
                <a:solidFill>
                  <a:srgbClr val="000000"/>
                </a:solidFill>
              </a:rPr>
              <a:t>de supériorité</a:t>
            </a:r>
            <a:endParaRPr lang="fr-FR" altLang="fr-FR" sz="1800" dirty="0" smtClean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</a:rPr>
              <a:t>ото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п</a:t>
            </a:r>
            <a:r>
              <a:rPr lang="ru-RU" altLang="fr-FR" sz="1800" dirty="0" smtClean="0">
                <a:solidFill>
                  <a:srgbClr val="000000"/>
                </a:solidFill>
              </a:rPr>
              <a:t>ить </a:t>
            </a:r>
            <a:r>
              <a:rPr lang="fr-FR" altLang="fr-FR" sz="1800" dirty="0" smtClean="0">
                <a:solidFill>
                  <a:srgbClr val="000000"/>
                </a:solidFill>
              </a:rPr>
              <a:t>		imperfectif </a:t>
            </a:r>
            <a:r>
              <a:rPr lang="fr-FR" altLang="fr-FR" sz="1800" dirty="0">
                <a:solidFill>
                  <a:srgbClr val="000000"/>
                </a:solidFill>
              </a:rPr>
              <a:t>dérivé </a:t>
            </a:r>
            <a:endParaRPr lang="ru-RU" altLang="fr-FR" sz="1800" dirty="0">
              <a:solidFill>
                <a:srgbClr val="000000"/>
              </a:solidFill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4571999" y="1844824"/>
            <a:ext cx="4325939" cy="4803495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щ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у, и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щ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ешь, и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щ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ут (ключ от квартиры)</a:t>
            </a:r>
            <a:endParaRPr lang="fr-FR" altLang="fr-FR" sz="1800" dirty="0" smtClean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пригла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ш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ение (на её день рождения)</a:t>
            </a:r>
            <a:endParaRPr lang="fr-FR" altLang="fr-FR" sz="1800" dirty="0" smtClean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таё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ж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ный (лес)</a:t>
            </a:r>
            <a:endParaRPr lang="fr-FR" altLang="fr-FR" sz="1800" dirty="0" smtClean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(антивирусная) проверо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ч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ная (станция)</a:t>
            </a:r>
            <a:endParaRPr lang="fr-FR" altLang="fr-FR" sz="1800" dirty="0" smtClean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влюб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ля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ться (в красавчика)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>
                <a:solidFill>
                  <a:srgbClr val="000000"/>
                </a:solidFill>
                <a:latin typeface="+mn-lt"/>
              </a:rPr>
              <a:t>доро</a:t>
            </a:r>
            <a:r>
              <a:rPr lang="ru-RU" altLang="fr-FR" sz="1800" u="sng" dirty="0">
                <a:solidFill>
                  <a:srgbClr val="000000"/>
                </a:solidFill>
                <a:latin typeface="+mn-lt"/>
              </a:rPr>
              <a:t>ж</a:t>
            </a:r>
            <a:r>
              <a:rPr lang="ru-RU" altLang="fr-FR" sz="1800" dirty="0">
                <a:solidFill>
                  <a:srgbClr val="000000"/>
                </a:solidFill>
                <a:latin typeface="+mn-lt"/>
              </a:rPr>
              <a:t>е (мне вас нет на 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свете)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черепа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ш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ьим (шагом)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ма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ш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у, ма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ш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ешь, ма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ш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ут (рукой)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офор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мл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ю, оформишь, оформят (заказ)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нала</a:t>
            </a:r>
            <a:r>
              <a:rPr lang="ru-RU" altLang="fr-FR" sz="1800" u="sng" dirty="0" smtClean="0">
                <a:solidFill>
                  <a:srgbClr val="000000"/>
                </a:solidFill>
                <a:latin typeface="+mn-lt"/>
              </a:rPr>
              <a:t>ж</a:t>
            </a:r>
            <a:r>
              <a:rPr lang="ru-RU" altLang="fr-FR" sz="1800" dirty="0" smtClean="0">
                <a:solidFill>
                  <a:srgbClr val="000000"/>
                </a:solidFill>
                <a:latin typeface="+mn-lt"/>
              </a:rPr>
              <a:t>ивать (телевизор)</a:t>
            </a:r>
            <a:endParaRPr lang="fr-FR" altLang="fr-FR" sz="1800" dirty="0" smtClean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обога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щ</a:t>
            </a:r>
            <a:r>
              <a:rPr lang="ru-RU" altLang="fr-FR" sz="1800" dirty="0" smtClean="0">
                <a:solidFill>
                  <a:srgbClr val="000000"/>
                </a:solidFill>
              </a:rPr>
              <a:t>ать (свою коллекцию)</a:t>
            </a:r>
            <a:endParaRPr lang="ru-RU" altLang="fr-FR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дура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ч</a:t>
            </a:r>
            <a:r>
              <a:rPr lang="ru-RU" altLang="fr-FR" sz="1800" dirty="0" smtClean="0">
                <a:solidFill>
                  <a:srgbClr val="000000"/>
                </a:solidFill>
              </a:rPr>
              <a:t>ок</a:t>
            </a:r>
            <a:endParaRPr lang="ru-RU" altLang="fr-FR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очи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щ</a:t>
            </a:r>
            <a:r>
              <a:rPr lang="ru-RU" altLang="fr-FR" sz="1800" dirty="0">
                <a:solidFill>
                  <a:srgbClr val="000000"/>
                </a:solidFill>
              </a:rPr>
              <a:t>ение (организма от паразитов)</a:t>
            </a: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(в) крат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ч</a:t>
            </a:r>
            <a:r>
              <a:rPr lang="ru-RU" altLang="fr-FR" sz="1800" dirty="0" smtClean="0">
                <a:solidFill>
                  <a:srgbClr val="000000"/>
                </a:solidFill>
              </a:rPr>
              <a:t>айшие (сроки)</a:t>
            </a: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endParaRPr lang="ru-RU" altLang="fr-FR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освобо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жд</a:t>
            </a:r>
            <a:r>
              <a:rPr lang="ru-RU" altLang="fr-FR" sz="1800" dirty="0">
                <a:solidFill>
                  <a:srgbClr val="000000"/>
                </a:solidFill>
              </a:rPr>
              <a:t>ать (</a:t>
            </a:r>
            <a:r>
              <a:rPr lang="ru-RU" altLang="fr-FR" sz="1800" dirty="0" smtClean="0">
                <a:solidFill>
                  <a:srgbClr val="000000"/>
                </a:solidFill>
              </a:rPr>
              <a:t>угнетённых) </a:t>
            </a:r>
            <a:endParaRPr lang="ru-RU" altLang="fr-FR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моло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ж</a:t>
            </a:r>
            <a:r>
              <a:rPr lang="ru-RU" altLang="fr-FR" sz="1800" dirty="0" smtClean="0">
                <a:solidFill>
                  <a:srgbClr val="000000"/>
                </a:solidFill>
              </a:rPr>
              <a:t>е (меня на два года)</a:t>
            </a:r>
            <a:endParaRPr lang="ru-RU" altLang="fr-FR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SzPct val="100000"/>
            </a:pPr>
            <a:r>
              <a:rPr lang="fr-FR" altLang="fr-FR" sz="1800" dirty="0" smtClean="0">
                <a:solidFill>
                  <a:srgbClr val="000000"/>
                </a:solidFill>
              </a:rPr>
              <a:t>	</a:t>
            </a:r>
            <a:r>
              <a:rPr lang="ru-RU" altLang="fr-FR" sz="1800" dirty="0" smtClean="0">
                <a:solidFill>
                  <a:srgbClr val="000000"/>
                </a:solidFill>
              </a:rPr>
              <a:t>ота</a:t>
            </a:r>
            <a:r>
              <a:rPr lang="ru-RU" altLang="fr-FR" sz="1800" u="sng" dirty="0" smtClean="0">
                <a:solidFill>
                  <a:srgbClr val="000000"/>
                </a:solidFill>
              </a:rPr>
              <a:t>пл</a:t>
            </a:r>
            <a:r>
              <a:rPr lang="ru-RU" altLang="fr-FR" sz="1800" dirty="0" smtClean="0">
                <a:solidFill>
                  <a:srgbClr val="000000"/>
                </a:solidFill>
              </a:rPr>
              <a:t>ивать (здание)</a:t>
            </a:r>
            <a:endParaRPr lang="ru-RU" altLang="fr-FR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1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PLAN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57175" y="1124744"/>
            <a:ext cx="8640763" cy="2248950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indent="504190" algn="just">
              <a:spcAft>
                <a:spcPts val="0"/>
              </a:spcAft>
            </a:pPr>
            <a:endParaRPr lang="fr-FR" sz="2000" b="1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DESCRIPTION</a:t>
            </a:r>
          </a:p>
          <a:p>
            <a:pPr indent="504190" algn="just">
              <a:spcAft>
                <a:spcPts val="0"/>
              </a:spcAft>
            </a:pPr>
            <a:endParaRPr lang="fr-FR" sz="2000" b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SYNTHESE DES ALTERNANCES</a:t>
            </a:r>
          </a:p>
          <a:p>
            <a:pPr indent="504190" algn="just">
              <a:spcAft>
                <a:spcPts val="0"/>
              </a:spcAft>
            </a:pPr>
            <a:endParaRPr lang="fr-FR" sz="2000" b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EXEMPLES</a:t>
            </a:r>
          </a:p>
          <a:p>
            <a:pPr indent="504190" algn="just">
              <a:spcAft>
                <a:spcPts val="0"/>
              </a:spcAft>
            </a:pPr>
            <a:endParaRPr lang="fr-FR" sz="2000" b="1" dirty="0">
              <a:solidFill>
                <a:schemeClr val="tx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0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DESCRIPTION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57175" y="1124744"/>
            <a:ext cx="8640763" cy="5634492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La palatalisation est la transformation, dans certaines conditions particulières, et notamment au contact du « </a:t>
            </a:r>
            <a:r>
              <a:rPr lang="fr-FR" sz="2000" dirty="0" err="1">
                <a:solidFill>
                  <a:schemeClr val="tx1"/>
                </a:solidFill>
                <a:ea typeface="Times New Roman" panose="02020603050405020304" pitchFamily="18" charset="0"/>
              </a:rPr>
              <a:t>jod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 » (seule consonne palatale médiane), des consonnes gutturales (ou vélaires)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(к, г, х,)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, dentales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д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т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)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et sifflantes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з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с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)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en consonnes chuintantes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ж, ч, ш, щ,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dites pré-palatales (ou palato-dentales). Cette transformation affecte parfois un groupe de deux consonnes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ст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ск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ru-RU" sz="2000" i="1" dirty="0" err="1" smtClean="0">
                <a:solidFill>
                  <a:schemeClr val="tx1"/>
                </a:solidFill>
                <a:ea typeface="Times New Roman" panose="02020603050405020304" pitchFamily="18" charset="0"/>
              </a:rPr>
              <a:t>сл</a:t>
            </a:r>
            <a:r>
              <a:rPr lang="fr-FR" sz="2000" i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)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. </a:t>
            </a:r>
          </a:p>
          <a:p>
            <a:pPr indent="504190" algn="just">
              <a:spcAft>
                <a:spcPts val="0"/>
              </a:spcAft>
            </a:pPr>
            <a:endParaRPr lang="fr-FR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</a:rPr>
              <a:t>Les consonnes labiales </a:t>
            </a:r>
            <a:r>
              <a:rPr lang="fr-FR" sz="2000" i="1" dirty="0">
                <a:solidFill>
                  <a:schemeClr val="tx1"/>
                </a:solidFill>
              </a:rPr>
              <a:t>(б, п, в, ф, м)</a:t>
            </a:r>
            <a:r>
              <a:rPr lang="fr-FR" sz="2000" dirty="0">
                <a:solidFill>
                  <a:schemeClr val="tx1"/>
                </a:solidFill>
              </a:rPr>
              <a:t> développent quant à elles, toujours au niveau pré-palatal, une consonne liquide toujours molle </a:t>
            </a:r>
            <a:r>
              <a:rPr lang="fr-FR" sz="2000" i="1" dirty="0">
                <a:solidFill>
                  <a:schemeClr val="tx1"/>
                </a:solidFill>
              </a:rPr>
              <a:t>(л</a:t>
            </a:r>
            <a:r>
              <a:rPr lang="fr-FR" sz="2000" i="1" dirty="0" smtClean="0">
                <a:solidFill>
                  <a:schemeClr val="tx1"/>
                </a:solidFill>
              </a:rPr>
              <a:t>')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. </a:t>
            </a:r>
          </a:p>
          <a:p>
            <a:pPr indent="504190" algn="just">
              <a:spcAft>
                <a:spcPts val="0"/>
              </a:spcAft>
            </a:pPr>
            <a:endParaRPr lang="fr-FR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La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palatalisation dite « slavonne » affecte notamment des verbes dont la racine et le préverbe sont eux-mêmes d’origine slavonne. Elle affecte les dentales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(д, т)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et les transforme respectivement en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жд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, щ</a:t>
            </a:r>
            <a:r>
              <a:rPr lang="fr-FR" sz="2000" i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.</a:t>
            </a:r>
          </a:p>
          <a:p>
            <a:pPr indent="504190" algn="just">
              <a:spcAft>
                <a:spcPts val="0"/>
              </a:spcAft>
            </a:pPr>
            <a:endParaRPr lang="fr-FR" sz="2000" i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En russe, la palatalisation est toujours régressive, c’est à dire que c’est le morphème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précédant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le morphème palatalisant qui subit la palatalisation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.</a:t>
            </a:r>
          </a:p>
          <a:p>
            <a:pPr indent="504190" algn="just">
              <a:spcAft>
                <a:spcPts val="0"/>
              </a:spcAft>
            </a:pPr>
            <a:endParaRPr lang="fr-FR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L’alternance consonne dure - consonne molle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школа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 - 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школьный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)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peut déjà être considérée comme une palatalisation, mais n’est pas recensée ici. </a:t>
            </a:r>
            <a:endParaRPr lang="fr-FR" sz="1400" dirty="0">
              <a:solidFill>
                <a:schemeClr val="tx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0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DESCRIPTION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57175" y="1124744"/>
            <a:ext cx="8640763" cy="3787833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Ce phénomène de palatalisation existe dans plusieurs langues, mais est particulièrement développé dans les langues slaves. Il a subi plusieurs phases dans l’histoire du vieux-slave et du vieux russe, notons simplement qu’il concerne fondamentalement les trois consonnes vélaires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к, г, х,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comme en témoignent des mots aussi anciens que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дух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et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душа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.  </a:t>
            </a:r>
          </a:p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 </a:t>
            </a:r>
          </a:p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En russe moderne, ce phénomène concerne :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  <a:cs typeface="OpenSymbol"/>
              </a:rPr>
              <a:t>les verbes : conjugaison au présent, formation du participe passé passif, des imperfectifs dérivés, substantivation ;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  <a:cs typeface="OpenSymbol"/>
              </a:rPr>
              <a:t>les substantifs : formation des diminutifs ;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  <a:cs typeface="OpenSymbol"/>
              </a:rPr>
              <a:t>les adjectifs : adjectifs de relation, d’appartenance générique, formation des comparatifs et des superlatifs de supériorité synthétiques. </a:t>
            </a:r>
          </a:p>
        </p:txBody>
      </p:sp>
    </p:spTree>
    <p:extLst>
      <p:ext uri="{BB962C8B-B14F-4D97-AF65-F5344CB8AC3E}">
        <p14:creationId xmlns:p14="http://schemas.microsoft.com/office/powerpoint/2010/main" val="36074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DESCRIPTION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57175" y="1140561"/>
            <a:ext cx="8640763" cy="5018939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indent="504190" algn="just">
              <a:spcAft>
                <a:spcPts val="0"/>
              </a:spcAft>
            </a:pP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En ce qui concerne la conjugaison au présent (et les formes qui en dérivent), rappelons que la palatalisation, lorsqu’elle se réalise, s’effectue à toutes les personnes pour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1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re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conjugaison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(type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писать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), mais seulement à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1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re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personne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du singulier en ce qui concerne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2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e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conjugaison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(type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любить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). On observe pour les deux conjugaisons, en cas de palatalisation, un recul d’accent à partir de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2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e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personne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du singulier. </a:t>
            </a:r>
            <a:endParaRPr lang="ru-RU" sz="20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endParaRPr lang="ru-RU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La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palatalisation slavonne concerne des verbes de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2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e</a:t>
            </a:r>
            <a:r>
              <a:rPr lang="ru-RU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conjugaison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, donc n’affecte que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1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re</a:t>
            </a:r>
            <a:r>
              <a:rPr lang="ru-RU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personne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du singulier. Toutefois, la palatalisation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д /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жд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ne s’effectue pas et donne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д / ж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, voire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д / ø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. Les autres termes (participe passé passif, imperfectif dérivé, substantif) palatalisent normalement en </a:t>
            </a:r>
            <a:r>
              <a:rPr lang="fr-FR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жд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.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endParaRPr lang="ru-RU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indent="504190" algn="just">
              <a:spcAft>
                <a:spcPts val="0"/>
              </a:spcAft>
            </a:pP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Cas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particulier, les verbes dont l’infinitif est en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-</a:t>
            </a:r>
            <a:r>
              <a:rPr lang="ru-RU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чь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désinence </a:t>
            </a:r>
            <a:r>
              <a:rPr lang="fr-FR" sz="2000" dirty="0" err="1">
                <a:solidFill>
                  <a:schemeClr val="tx1"/>
                </a:solidFill>
                <a:ea typeface="Times New Roman" panose="02020603050405020304" pitchFamily="18" charset="0"/>
              </a:rPr>
              <a:t>infinitivale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déjà palatalisée), et qui observent la résurgence d’une gutturale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к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ou 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г)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palatalisent de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2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e</a:t>
            </a:r>
            <a:r>
              <a:rPr lang="ru-RU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personne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du singulier à la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2</a:t>
            </a:r>
            <a:r>
              <a:rPr lang="fr-FR" sz="2000" baseline="30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e</a:t>
            </a:r>
            <a:r>
              <a:rPr lang="ru-RU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personne </a:t>
            </a:r>
            <a:r>
              <a:rPr lang="fr-FR" sz="2000" dirty="0">
                <a:solidFill>
                  <a:schemeClr val="tx1"/>
                </a:solidFill>
                <a:ea typeface="Times New Roman" panose="02020603050405020304" pitchFamily="18" charset="0"/>
              </a:rPr>
              <a:t>du pluriel </a:t>
            </a:r>
            <a:r>
              <a:rPr lang="fr-FR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печь (=</a:t>
            </a:r>
            <a:r>
              <a:rPr lang="ru-RU" sz="20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пект</a:t>
            </a:r>
            <a:r>
              <a:rPr lang="ru-RU" sz="2000" i="1" dirty="0">
                <a:solidFill>
                  <a:schemeClr val="tx1"/>
                </a:solidFill>
                <a:ea typeface="Times New Roman" panose="02020603050405020304" pitchFamily="18" charset="0"/>
              </a:rPr>
              <a:t>') =&gt; пеку, печёшь, печёт, печём, печёте, пекут)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. </a:t>
            </a:r>
            <a:endParaRPr lang="fr-FR" sz="1400" dirty="0">
              <a:solidFill>
                <a:schemeClr val="tx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6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SYNTHESE DES ALTERNANCES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207829"/>
              </p:ext>
            </p:extLst>
          </p:nvPr>
        </p:nvGraphicFramePr>
        <p:xfrm>
          <a:off x="257164" y="1124745"/>
          <a:ext cx="8640776" cy="2736305"/>
        </p:xfrm>
        <a:graphic>
          <a:graphicData uri="http://schemas.openxmlformats.org/drawingml/2006/table">
            <a:tbl>
              <a:tblPr/>
              <a:tblGrid>
                <a:gridCol w="1011595">
                  <a:extLst>
                    <a:ext uri="{9D8B030D-6E8A-4147-A177-3AD203B41FA5}">
                      <a16:colId xmlns:a16="http://schemas.microsoft.com/office/drawing/2014/main" val="64346293"/>
                    </a:ext>
                  </a:extLst>
                </a:gridCol>
                <a:gridCol w="398774">
                  <a:extLst>
                    <a:ext uri="{9D8B030D-6E8A-4147-A177-3AD203B41FA5}">
                      <a16:colId xmlns:a16="http://schemas.microsoft.com/office/drawing/2014/main" val="298977264"/>
                    </a:ext>
                  </a:extLst>
                </a:gridCol>
                <a:gridCol w="60097">
                  <a:extLst>
                    <a:ext uri="{9D8B030D-6E8A-4147-A177-3AD203B41FA5}">
                      <a16:colId xmlns:a16="http://schemas.microsoft.com/office/drawing/2014/main" val="370560754"/>
                    </a:ext>
                  </a:extLst>
                </a:gridCol>
                <a:gridCol w="438652">
                  <a:extLst>
                    <a:ext uri="{9D8B030D-6E8A-4147-A177-3AD203B41FA5}">
                      <a16:colId xmlns:a16="http://schemas.microsoft.com/office/drawing/2014/main" val="18671935"/>
                    </a:ext>
                  </a:extLst>
                </a:gridCol>
                <a:gridCol w="456831">
                  <a:extLst>
                    <a:ext uri="{9D8B030D-6E8A-4147-A177-3AD203B41FA5}">
                      <a16:colId xmlns:a16="http://schemas.microsoft.com/office/drawing/2014/main" val="2496818359"/>
                    </a:ext>
                  </a:extLst>
                </a:gridCol>
                <a:gridCol w="449207">
                  <a:extLst>
                    <a:ext uri="{9D8B030D-6E8A-4147-A177-3AD203B41FA5}">
                      <a16:colId xmlns:a16="http://schemas.microsoft.com/office/drawing/2014/main" val="2642017884"/>
                    </a:ext>
                  </a:extLst>
                </a:gridCol>
                <a:gridCol w="447448">
                  <a:extLst>
                    <a:ext uri="{9D8B030D-6E8A-4147-A177-3AD203B41FA5}">
                      <a16:colId xmlns:a16="http://schemas.microsoft.com/office/drawing/2014/main" val="1595023508"/>
                    </a:ext>
                  </a:extLst>
                </a:gridCol>
                <a:gridCol w="448034">
                  <a:extLst>
                    <a:ext uri="{9D8B030D-6E8A-4147-A177-3AD203B41FA5}">
                      <a16:colId xmlns:a16="http://schemas.microsoft.com/office/drawing/2014/main" val="2659350226"/>
                    </a:ext>
                  </a:extLst>
                </a:gridCol>
                <a:gridCol w="448621">
                  <a:extLst>
                    <a:ext uri="{9D8B030D-6E8A-4147-A177-3AD203B41FA5}">
                      <a16:colId xmlns:a16="http://schemas.microsoft.com/office/drawing/2014/main" val="310300598"/>
                    </a:ext>
                  </a:extLst>
                </a:gridCol>
                <a:gridCol w="439825">
                  <a:extLst>
                    <a:ext uri="{9D8B030D-6E8A-4147-A177-3AD203B41FA5}">
                      <a16:colId xmlns:a16="http://schemas.microsoft.com/office/drawing/2014/main" val="1644926087"/>
                    </a:ext>
                  </a:extLst>
                </a:gridCol>
                <a:gridCol w="458004">
                  <a:extLst>
                    <a:ext uri="{9D8B030D-6E8A-4147-A177-3AD203B41FA5}">
                      <a16:colId xmlns:a16="http://schemas.microsoft.com/office/drawing/2014/main" val="1972086144"/>
                    </a:ext>
                  </a:extLst>
                </a:gridCol>
                <a:gridCol w="448621">
                  <a:extLst>
                    <a:ext uri="{9D8B030D-6E8A-4147-A177-3AD203B41FA5}">
                      <a16:colId xmlns:a16="http://schemas.microsoft.com/office/drawing/2014/main" val="2260976890"/>
                    </a:ext>
                  </a:extLst>
                </a:gridCol>
                <a:gridCol w="449207">
                  <a:extLst>
                    <a:ext uri="{9D8B030D-6E8A-4147-A177-3AD203B41FA5}">
                      <a16:colId xmlns:a16="http://schemas.microsoft.com/office/drawing/2014/main" val="3532092514"/>
                    </a:ext>
                  </a:extLst>
                </a:gridCol>
                <a:gridCol w="448621">
                  <a:extLst>
                    <a:ext uri="{9D8B030D-6E8A-4147-A177-3AD203B41FA5}">
                      <a16:colId xmlns:a16="http://schemas.microsoft.com/office/drawing/2014/main" val="1851495290"/>
                    </a:ext>
                  </a:extLst>
                </a:gridCol>
                <a:gridCol w="448621">
                  <a:extLst>
                    <a:ext uri="{9D8B030D-6E8A-4147-A177-3AD203B41FA5}">
                      <a16:colId xmlns:a16="http://schemas.microsoft.com/office/drawing/2014/main" val="2615870576"/>
                    </a:ext>
                  </a:extLst>
                </a:gridCol>
                <a:gridCol w="448621">
                  <a:extLst>
                    <a:ext uri="{9D8B030D-6E8A-4147-A177-3AD203B41FA5}">
                      <a16:colId xmlns:a16="http://schemas.microsoft.com/office/drawing/2014/main" val="1412248755"/>
                    </a:ext>
                  </a:extLst>
                </a:gridCol>
                <a:gridCol w="448034">
                  <a:extLst>
                    <a:ext uri="{9D8B030D-6E8A-4147-A177-3AD203B41FA5}">
                      <a16:colId xmlns:a16="http://schemas.microsoft.com/office/drawing/2014/main" val="3478153048"/>
                    </a:ext>
                  </a:extLst>
                </a:gridCol>
                <a:gridCol w="448034">
                  <a:extLst>
                    <a:ext uri="{9D8B030D-6E8A-4147-A177-3AD203B41FA5}">
                      <a16:colId xmlns:a16="http://schemas.microsoft.com/office/drawing/2014/main" val="761413318"/>
                    </a:ext>
                  </a:extLst>
                </a:gridCol>
                <a:gridCol w="443929">
                  <a:extLst>
                    <a:ext uri="{9D8B030D-6E8A-4147-A177-3AD203B41FA5}">
                      <a16:colId xmlns:a16="http://schemas.microsoft.com/office/drawing/2014/main" val="453408404"/>
                    </a:ext>
                  </a:extLst>
                </a:gridCol>
              </a:tblGrid>
              <a:tr h="311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</a:t>
                      </a:r>
                      <a:endParaRPr lang="fr-FR" sz="13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22506"/>
                  </a:ext>
                </a:extLst>
              </a:tr>
              <a:tr h="782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Palatalisation classique (russe)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  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шл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+л'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781539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Observations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= с+ч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assez rare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assez rare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rare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rare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assez rare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752957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Palatalisation slavonne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endParaRPr lang="fr-FR" sz="135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5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(sauf Prés. 1)</a:t>
                      </a:r>
                      <a:endParaRPr lang="fr-FR" sz="12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66"/>
                    </a:solidFill>
                  </a:tcPr>
                </a:tc>
                <a:tc rowSpan="2"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6018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Observations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rare (2)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5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3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72" marR="29480" marT="29480" marB="294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5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survi-vance</a:t>
                      </a:r>
                      <a:endParaRPr lang="fr-FR" sz="12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872" marR="29480" marT="29480" marB="29480" anchor="ctr">
                    <a:solidFill>
                      <a:srgbClr val="FFCC66"/>
                    </a:solidFill>
                  </a:tcPr>
                </a:tc>
                <a:tc gridSpan="9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377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84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359787"/>
              </p:ext>
            </p:extLst>
          </p:nvPr>
        </p:nvGraphicFramePr>
        <p:xfrm>
          <a:off x="257175" y="1124742"/>
          <a:ext cx="8532336" cy="5444963"/>
        </p:xfrm>
        <a:graphic>
          <a:graphicData uri="http://schemas.openxmlformats.org/drawingml/2006/table">
            <a:tbl>
              <a:tblPr/>
              <a:tblGrid>
                <a:gridCol w="474467">
                  <a:extLst>
                    <a:ext uri="{9D8B030D-6E8A-4147-A177-3AD203B41FA5}">
                      <a16:colId xmlns:a16="http://schemas.microsoft.com/office/drawing/2014/main" val="2067641964"/>
                    </a:ext>
                  </a:extLst>
                </a:gridCol>
                <a:gridCol w="349858">
                  <a:extLst>
                    <a:ext uri="{9D8B030D-6E8A-4147-A177-3AD203B41FA5}">
                      <a16:colId xmlns:a16="http://schemas.microsoft.com/office/drawing/2014/main" val="3659551130"/>
                    </a:ext>
                  </a:extLst>
                </a:gridCol>
                <a:gridCol w="230043">
                  <a:extLst>
                    <a:ext uri="{9D8B030D-6E8A-4147-A177-3AD203B41FA5}">
                      <a16:colId xmlns:a16="http://schemas.microsoft.com/office/drawing/2014/main" val="937589909"/>
                    </a:ext>
                  </a:extLst>
                </a:gridCol>
                <a:gridCol w="221152">
                  <a:extLst>
                    <a:ext uri="{9D8B030D-6E8A-4147-A177-3AD203B41FA5}">
                      <a16:colId xmlns:a16="http://schemas.microsoft.com/office/drawing/2014/main" val="3019838389"/>
                    </a:ext>
                  </a:extLst>
                </a:gridCol>
                <a:gridCol w="682463">
                  <a:extLst>
                    <a:ext uri="{9D8B030D-6E8A-4147-A177-3AD203B41FA5}">
                      <a16:colId xmlns:a16="http://schemas.microsoft.com/office/drawing/2014/main" val="2882879991"/>
                    </a:ext>
                  </a:extLst>
                </a:gridCol>
                <a:gridCol w="743809">
                  <a:extLst>
                    <a:ext uri="{9D8B030D-6E8A-4147-A177-3AD203B41FA5}">
                      <a16:colId xmlns:a16="http://schemas.microsoft.com/office/drawing/2014/main" val="1866981295"/>
                    </a:ext>
                  </a:extLst>
                </a:gridCol>
                <a:gridCol w="743809">
                  <a:extLst>
                    <a:ext uri="{9D8B030D-6E8A-4147-A177-3AD203B41FA5}">
                      <a16:colId xmlns:a16="http://schemas.microsoft.com/office/drawing/2014/main" val="3404597364"/>
                    </a:ext>
                  </a:extLst>
                </a:gridCol>
                <a:gridCol w="478300">
                  <a:extLst>
                    <a:ext uri="{9D8B030D-6E8A-4147-A177-3AD203B41FA5}">
                      <a16:colId xmlns:a16="http://schemas.microsoft.com/office/drawing/2014/main" val="2795034100"/>
                    </a:ext>
                  </a:extLst>
                </a:gridCol>
                <a:gridCol w="499388">
                  <a:extLst>
                    <a:ext uri="{9D8B030D-6E8A-4147-A177-3AD203B41FA5}">
                      <a16:colId xmlns:a16="http://schemas.microsoft.com/office/drawing/2014/main" val="3513437240"/>
                    </a:ext>
                  </a:extLst>
                </a:gridCol>
                <a:gridCol w="611534">
                  <a:extLst>
                    <a:ext uri="{9D8B030D-6E8A-4147-A177-3AD203B41FA5}">
                      <a16:colId xmlns:a16="http://schemas.microsoft.com/office/drawing/2014/main" val="2516150209"/>
                    </a:ext>
                  </a:extLst>
                </a:gridCol>
                <a:gridCol w="646893">
                  <a:extLst>
                    <a:ext uri="{9D8B030D-6E8A-4147-A177-3AD203B41FA5}">
                      <a16:colId xmlns:a16="http://schemas.microsoft.com/office/drawing/2014/main" val="3279490783"/>
                    </a:ext>
                  </a:extLst>
                </a:gridCol>
                <a:gridCol w="639331">
                  <a:extLst>
                    <a:ext uri="{9D8B030D-6E8A-4147-A177-3AD203B41FA5}">
                      <a16:colId xmlns:a16="http://schemas.microsoft.com/office/drawing/2014/main" val="3460596959"/>
                    </a:ext>
                  </a:extLst>
                </a:gridCol>
                <a:gridCol w="353205">
                  <a:extLst>
                    <a:ext uri="{9D8B030D-6E8A-4147-A177-3AD203B41FA5}">
                      <a16:colId xmlns:a16="http://schemas.microsoft.com/office/drawing/2014/main" val="1838368910"/>
                    </a:ext>
                  </a:extLst>
                </a:gridCol>
                <a:gridCol w="640768">
                  <a:extLst>
                    <a:ext uri="{9D8B030D-6E8A-4147-A177-3AD203B41FA5}">
                      <a16:colId xmlns:a16="http://schemas.microsoft.com/office/drawing/2014/main" val="3916845882"/>
                    </a:ext>
                  </a:extLst>
                </a:gridCol>
                <a:gridCol w="608658">
                  <a:extLst>
                    <a:ext uri="{9D8B030D-6E8A-4147-A177-3AD203B41FA5}">
                      <a16:colId xmlns:a16="http://schemas.microsoft.com/office/drawing/2014/main" val="218416749"/>
                    </a:ext>
                  </a:extLst>
                </a:gridCol>
                <a:gridCol w="608658">
                  <a:extLst>
                    <a:ext uri="{9D8B030D-6E8A-4147-A177-3AD203B41FA5}">
                      <a16:colId xmlns:a16="http://schemas.microsoft.com/office/drawing/2014/main" val="511436408"/>
                    </a:ext>
                  </a:extLst>
                </a:gridCol>
              </a:tblGrid>
              <a:tr h="23783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CONSONNES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 °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VERBES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DIMINUTIFS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COMPARATIFS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SUPERLATIFS SYNT.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269402"/>
                  </a:ext>
                </a:extLst>
              </a:tr>
              <a:tr h="431331">
                <a:tc grid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FORMES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Infinitif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fr-FR" sz="8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</a:t>
                      </a: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pers. présent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Participe passé passif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Imp. dérivé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Diminutif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 relation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 </a:t>
                      </a:r>
                      <a:r>
                        <a:rPr lang="fr-FR" sz="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d’app</a:t>
                      </a:r>
                      <a:r>
                        <a:rPr lang="fr-FR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fr-FR" sz="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générique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Comparatif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Superlatif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849746"/>
                  </a:ext>
                </a:extLst>
              </a:tr>
              <a:tr h="141089">
                <a:tc gridSpan="1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Palatalisation classique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82777"/>
                  </a:ext>
                </a:extLst>
              </a:tr>
              <a:tr h="33458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Dentales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проси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ебе</a:t>
                      </a:r>
                      <a:r>
                        <a:rPr lang="ru-RU" sz="800" u="sng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лебя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mauvais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худший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659293"/>
                  </a:ext>
                </a:extLst>
              </a:tr>
              <a:tr h="23783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укоро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укоро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укоро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укора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укоро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кру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ø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658855"/>
                  </a:ext>
                </a:extLst>
              </a:tr>
              <a:tr h="33458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Sifflantes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изобра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изобра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изобра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изобра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изобра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кня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кня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кий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 (1)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айший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180040"/>
                  </a:ext>
                </a:extLst>
              </a:tr>
              <a:tr h="3345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изно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изно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изно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изна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изна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(1)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(pronom)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зде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 (1)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айший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926929"/>
                  </a:ext>
                </a:extLst>
              </a:tr>
              <a:tr h="23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Sifflante affriquée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ули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ули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зая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зая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65462"/>
                  </a:ext>
                </a:extLst>
              </a:tr>
              <a:tr h="43133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Gutturales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сберечь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(ч = г + т')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сберегу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 сбере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ёшь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сбере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сберегать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сбере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дру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дру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дру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айший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964578"/>
                  </a:ext>
                </a:extLst>
              </a:tr>
              <a:tr h="4313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развлечь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(ч = к + т')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развлеку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 развле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ёшь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развле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развлекать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развле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кусо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кусо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челове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ручной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челове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бы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бы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айший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062080"/>
                  </a:ext>
                </a:extLst>
              </a:tr>
              <a:tr h="4313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вспахать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вспа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вспаханный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None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вспахивать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вспахивание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возду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монар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возду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мона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пасту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пасту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айший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310547"/>
                  </a:ext>
                </a:extLst>
              </a:tr>
              <a:tr h="334583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Labiales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бл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употре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употреблю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употре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употре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употре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655687"/>
                  </a:ext>
                </a:extLst>
              </a:tr>
              <a:tr h="23783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ото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077166"/>
                  </a:ext>
                </a:extLst>
              </a:tr>
              <a:tr h="3345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отпра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 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отпра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отпра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вле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отпра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отпра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дешё</a:t>
                      </a:r>
                      <a:r>
                        <a:rPr lang="fr-FR" sz="800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fr-FR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деше</a:t>
                      </a:r>
                      <a:r>
                        <a:rPr lang="fr-FR" sz="800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</a:t>
                      </a:r>
                      <a:r>
                        <a:rPr lang="fr-FR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(1)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ø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546183"/>
                  </a:ext>
                </a:extLst>
              </a:tr>
              <a:tr h="3345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фл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разгра</a:t>
                      </a:r>
                      <a:r>
                        <a:rPr lang="ru-RU" sz="800" u="sng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r>
                        <a:rPr lang="fr-FR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(1)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разгра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разгра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разграф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ля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разгра</a:t>
                      </a:r>
                      <a:r>
                        <a:rPr lang="ru-RU" sz="800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фл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79213"/>
                  </a:ext>
                </a:extLst>
              </a:tr>
              <a:tr h="4313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 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мл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прокор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прокор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прокор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прокар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(про)кор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352" marR="18353" marT="18353" marB="183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717877"/>
                  </a:ext>
                </a:extLst>
              </a:tr>
            </a:tbl>
          </a:graphicData>
        </a:graphic>
      </p:graphicFrame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EXEMPLES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13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57175" y="317500"/>
            <a:ext cx="8640763" cy="463846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1500"/>
              </a:spcBef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EXEMPLES</a:t>
            </a:r>
            <a:endParaRPr lang="fr-FR" altLang="fr-FR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01328"/>
              </p:ext>
            </p:extLst>
          </p:nvPr>
        </p:nvGraphicFramePr>
        <p:xfrm>
          <a:off x="257173" y="1124744"/>
          <a:ext cx="8640764" cy="3528392"/>
        </p:xfrm>
        <a:graphic>
          <a:graphicData uri="http://schemas.openxmlformats.org/drawingml/2006/table">
            <a:tbl>
              <a:tblPr/>
              <a:tblGrid>
                <a:gridCol w="503986">
                  <a:extLst>
                    <a:ext uri="{9D8B030D-6E8A-4147-A177-3AD203B41FA5}">
                      <a16:colId xmlns:a16="http://schemas.microsoft.com/office/drawing/2014/main" val="2160747485"/>
                    </a:ext>
                  </a:extLst>
                </a:gridCol>
                <a:gridCol w="371118">
                  <a:extLst>
                    <a:ext uri="{9D8B030D-6E8A-4147-A177-3AD203B41FA5}">
                      <a16:colId xmlns:a16="http://schemas.microsoft.com/office/drawing/2014/main" val="2356512528"/>
                    </a:ext>
                  </a:extLst>
                </a:gridCol>
                <a:gridCol w="243847">
                  <a:extLst>
                    <a:ext uri="{9D8B030D-6E8A-4147-A177-3AD203B41FA5}">
                      <a16:colId xmlns:a16="http://schemas.microsoft.com/office/drawing/2014/main" val="269859073"/>
                    </a:ext>
                  </a:extLst>
                </a:gridCol>
                <a:gridCol w="231166">
                  <a:extLst>
                    <a:ext uri="{9D8B030D-6E8A-4147-A177-3AD203B41FA5}">
                      <a16:colId xmlns:a16="http://schemas.microsoft.com/office/drawing/2014/main" val="341917279"/>
                    </a:ext>
                  </a:extLst>
                </a:gridCol>
                <a:gridCol w="865431">
                  <a:extLst>
                    <a:ext uri="{9D8B030D-6E8A-4147-A177-3AD203B41FA5}">
                      <a16:colId xmlns:a16="http://schemas.microsoft.com/office/drawing/2014/main" val="170089214"/>
                    </a:ext>
                  </a:extLst>
                </a:gridCol>
                <a:gridCol w="865431">
                  <a:extLst>
                    <a:ext uri="{9D8B030D-6E8A-4147-A177-3AD203B41FA5}">
                      <a16:colId xmlns:a16="http://schemas.microsoft.com/office/drawing/2014/main" val="3478634453"/>
                    </a:ext>
                  </a:extLst>
                </a:gridCol>
                <a:gridCol w="789579">
                  <a:extLst>
                    <a:ext uri="{9D8B030D-6E8A-4147-A177-3AD203B41FA5}">
                      <a16:colId xmlns:a16="http://schemas.microsoft.com/office/drawing/2014/main" val="2118903240"/>
                    </a:ext>
                  </a:extLst>
                </a:gridCol>
                <a:gridCol w="505004">
                  <a:extLst>
                    <a:ext uri="{9D8B030D-6E8A-4147-A177-3AD203B41FA5}">
                      <a16:colId xmlns:a16="http://schemas.microsoft.com/office/drawing/2014/main" val="1173962010"/>
                    </a:ext>
                  </a:extLst>
                </a:gridCol>
                <a:gridCol w="58206">
                  <a:extLst>
                    <a:ext uri="{9D8B030D-6E8A-4147-A177-3AD203B41FA5}">
                      <a16:colId xmlns:a16="http://schemas.microsoft.com/office/drawing/2014/main" val="1616184175"/>
                    </a:ext>
                  </a:extLst>
                </a:gridCol>
                <a:gridCol w="480888">
                  <a:extLst>
                    <a:ext uri="{9D8B030D-6E8A-4147-A177-3AD203B41FA5}">
                      <a16:colId xmlns:a16="http://schemas.microsoft.com/office/drawing/2014/main" val="2103102502"/>
                    </a:ext>
                  </a:extLst>
                </a:gridCol>
                <a:gridCol w="529950">
                  <a:extLst>
                    <a:ext uri="{9D8B030D-6E8A-4147-A177-3AD203B41FA5}">
                      <a16:colId xmlns:a16="http://schemas.microsoft.com/office/drawing/2014/main" val="732132232"/>
                    </a:ext>
                  </a:extLst>
                </a:gridCol>
                <a:gridCol w="58206">
                  <a:extLst>
                    <a:ext uri="{9D8B030D-6E8A-4147-A177-3AD203B41FA5}">
                      <a16:colId xmlns:a16="http://schemas.microsoft.com/office/drawing/2014/main" val="1680395530"/>
                    </a:ext>
                  </a:extLst>
                </a:gridCol>
                <a:gridCol w="634820">
                  <a:extLst>
                    <a:ext uri="{9D8B030D-6E8A-4147-A177-3AD203B41FA5}">
                      <a16:colId xmlns:a16="http://schemas.microsoft.com/office/drawing/2014/main" val="615318319"/>
                    </a:ext>
                  </a:extLst>
                </a:gridCol>
                <a:gridCol w="530458">
                  <a:extLst>
                    <a:ext uri="{9D8B030D-6E8A-4147-A177-3AD203B41FA5}">
                      <a16:colId xmlns:a16="http://schemas.microsoft.com/office/drawing/2014/main" val="58915885"/>
                    </a:ext>
                  </a:extLst>
                </a:gridCol>
                <a:gridCol w="680636">
                  <a:extLst>
                    <a:ext uri="{9D8B030D-6E8A-4147-A177-3AD203B41FA5}">
                      <a16:colId xmlns:a16="http://schemas.microsoft.com/office/drawing/2014/main" val="3576433785"/>
                    </a:ext>
                  </a:extLst>
                </a:gridCol>
                <a:gridCol w="646019">
                  <a:extLst>
                    <a:ext uri="{9D8B030D-6E8A-4147-A177-3AD203B41FA5}">
                      <a16:colId xmlns:a16="http://schemas.microsoft.com/office/drawing/2014/main" val="1520935981"/>
                    </a:ext>
                  </a:extLst>
                </a:gridCol>
                <a:gridCol w="646019">
                  <a:extLst>
                    <a:ext uri="{9D8B030D-6E8A-4147-A177-3AD203B41FA5}">
                      <a16:colId xmlns:a16="http://schemas.microsoft.com/office/drawing/2014/main" val="1539726688"/>
                    </a:ext>
                  </a:extLst>
                </a:gridCol>
              </a:tblGrid>
              <a:tr h="32876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CONSONNES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 °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VERBES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DIMINUTIFS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COMPARATIFS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SUPERLATIFS SYNT.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490388"/>
                  </a:ext>
                </a:extLst>
              </a:tr>
              <a:tr h="525169">
                <a:tc grid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FORMES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Infinitif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fr-FR" sz="8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</a:t>
                      </a: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pers. présent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Participe passé passif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Imp. dérivé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Diminutif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 relation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Substantif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 d’appartenance générique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Adjectif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Comparatif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Superlatif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90522"/>
                  </a:ext>
                </a:extLst>
              </a:tr>
              <a:tr h="193468"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Palatalisation classique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88371"/>
                  </a:ext>
                </a:extLst>
              </a:tr>
              <a:tr h="32876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Groupe de consonnes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 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выра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ивание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простейший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755946"/>
                  </a:ext>
                </a:extLst>
              </a:tr>
              <a:tr h="328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разы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разы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разысканный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разыскивать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разыскивание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ø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66049"/>
                  </a:ext>
                </a:extLst>
              </a:tr>
              <a:tr h="2392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шл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размы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размы</a:t>
                      </a:r>
                      <a:r>
                        <a:rPr lang="ru-RU" sz="800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шл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размы</a:t>
                      </a:r>
                      <a:r>
                        <a:rPr lang="ru-RU" sz="800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шл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размы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размы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шл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386832"/>
                  </a:ext>
                </a:extLst>
              </a:tr>
              <a:tr h="193468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Palatalisation «  slavonne  » (généralement à accent fixe)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993122"/>
                  </a:ext>
                </a:extLst>
              </a:tr>
              <a:tr h="3287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Dentales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sonore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освобо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 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освобо</a:t>
                      </a:r>
                      <a:r>
                        <a:rPr lang="ru-RU" sz="8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освобо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освобо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освобо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422110"/>
                  </a:ext>
                </a:extLst>
              </a:tr>
              <a:tr h="328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 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возвра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ать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возвра</a:t>
                      </a:r>
                      <a:r>
                        <a:rPr lang="ru-RU" sz="8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щ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68304"/>
                  </a:ext>
                </a:extLst>
              </a:tr>
              <a:tr h="328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Gutturale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sourde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воскли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нуть 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воскли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ну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ø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воскли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воскли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дура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дура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кий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300675"/>
                  </a:ext>
                </a:extLst>
              </a:tr>
              <a:tr h="347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Groupe de consonnes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загромо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загромоз</a:t>
                      </a:r>
                      <a:r>
                        <a:rPr lang="ru-RU" sz="800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загромо</a:t>
                      </a:r>
                      <a:r>
                        <a:rPr lang="ru-RU" sz="800" u="sng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ённый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загромо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ать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загромо</a:t>
                      </a: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жд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ение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83" marR="26213" marT="26213" marB="262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285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1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7620000" cy="5029200"/>
          </a:xfrm>
          <a:prstGeom prst="rect">
            <a:avLst/>
          </a:prstGeom>
        </p:spPr>
      </p:pic>
      <p:sp>
        <p:nvSpPr>
          <p:cNvPr id="112643" name="AutoShape 2"/>
          <p:cNvSpPr>
            <a:spLocks noChangeArrowheads="1"/>
          </p:cNvSpPr>
          <p:nvPr/>
        </p:nvSpPr>
        <p:spPr bwMode="auto">
          <a:xfrm>
            <a:off x="4932040" y="188640"/>
            <a:ext cx="4032250" cy="1692275"/>
          </a:xfrm>
          <a:prstGeom prst="wedgeEllipseCallout">
            <a:avLst>
              <a:gd name="adj1" fmla="val -79712"/>
              <a:gd name="adj2" fmla="val 90725"/>
            </a:avLst>
          </a:prstGeom>
          <a:solidFill>
            <a:srgbClr val="FFCC66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Droid Sans Fallback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fr-FR" sz="3600" dirty="0" smtClean="0">
                <a:solidFill>
                  <a:srgbClr val="000000"/>
                </a:solidFill>
                <a:latin typeface="+mn-lt"/>
              </a:rPr>
              <a:t>ВОПРОСЫ ЕСТЬ?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"/>
        <a:cs typeface="Droid Sans Fallback"/>
      </a:majorFont>
      <a:minorFont>
        <a:latin typeface="Times New Roman"/>
        <a:ea typeface="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Droid Sans Fallback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Droid Sans Fallback" charset="0"/>
          </a:defRPr>
        </a:defPPr>
      </a:lstStyle>
    </a:lnDef>
    <a:txDef>
      <a:spPr bwMode="auto">
        <a:solidFill>
          <a:srgbClr val="66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rgbClr val="3465A4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lIns="90000" tIns="46800" rIns="90000" bIns="46800">
        <a:spAutoFit/>
      </a:bodyPr>
      <a:lstStyle>
        <a:defPPr algn="ctr" eaLnBrk="1" hangingPunct="1">
          <a:spcBef>
            <a:spcPts val="1500"/>
          </a:spcBef>
          <a:buClrTx/>
          <a:buFontTx/>
          <a:buNone/>
          <a:defRPr b="1" u="sng" dirty="0">
            <a:solidFill>
              <a:srgbClr val="000000"/>
            </a:solidFill>
            <a:latin typeface="Comic Sans MS" panose="030F0702030302020204" pitchFamily="66" charset="0"/>
          </a:defRPr>
        </a:defPPr>
      </a:lstStyle>
    </a:tx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5123</TotalTime>
  <Words>762</Words>
  <Application>Microsoft Office PowerPoint</Application>
  <PresentationFormat>Affichage à l'écran (4:3)</PresentationFormat>
  <Paragraphs>440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DejaVu Sans</vt:lpstr>
      <vt:lpstr>Droid Sans Fallback</vt:lpstr>
      <vt:lpstr>OpenSymbol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Давид Ивович Виаль</dc:creator>
  <cp:keywords/>
  <dc:description/>
  <cp:lastModifiedBy>Давид Ивович Виаль</cp:lastModifiedBy>
  <cp:revision>376</cp:revision>
  <cp:lastPrinted>1601-01-01T00:00:00Z</cp:lastPrinted>
  <dcterms:created xsi:type="dcterms:W3CDTF">1601-01-01T00:00:00Z</dcterms:created>
  <dcterms:modified xsi:type="dcterms:W3CDTF">2020-06-26T12:15:12Z</dcterms:modified>
</cp:coreProperties>
</file>