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7" r:id="rId3"/>
    <p:sldId id="297" r:id="rId4"/>
    <p:sldId id="310" r:id="rId5"/>
    <p:sldId id="301" r:id="rId6"/>
    <p:sldId id="318" r:id="rId7"/>
    <p:sldId id="311" r:id="rId8"/>
    <p:sldId id="306" r:id="rId9"/>
    <p:sldId id="309" r:id="rId10"/>
    <p:sldId id="312" r:id="rId11"/>
    <p:sldId id="308" r:id="rId12"/>
    <p:sldId id="313" r:id="rId13"/>
    <p:sldId id="290" r:id="rId14"/>
    <p:sldId id="302" r:id="rId15"/>
    <p:sldId id="303" r:id="rId16"/>
    <p:sldId id="304" r:id="rId17"/>
    <p:sldId id="305" r:id="rId18"/>
    <p:sldId id="314" r:id="rId19"/>
    <p:sldId id="315" r:id="rId20"/>
    <p:sldId id="317" r:id="rId21"/>
    <p:sldId id="316" r:id="rId22"/>
    <p:sldId id="319" r:id="rId23"/>
    <p:sldId id="267" r:id="rId24"/>
    <p:sldId id="289" r:id="rId25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CC66"/>
    <a:srgbClr val="777777"/>
    <a:srgbClr val="3399FF"/>
    <a:srgbClr val="66FFFF"/>
    <a:srgbClr val="00FFFF"/>
    <a:srgbClr val="00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9" autoAdjust="0"/>
    <p:restoredTop sz="95332" autoAdjust="0"/>
  </p:normalViewPr>
  <p:slideViewPr>
    <p:cSldViewPr showGuides="1">
      <p:cViewPr varScale="1">
        <p:scale>
          <a:sx n="90" d="100"/>
          <a:sy n="90" d="100"/>
        </p:scale>
        <p:origin x="1224" y="53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howGuides="1">
      <p:cViewPr varScale="1">
        <p:scale>
          <a:sx n="88" d="100"/>
          <a:sy n="88" d="100"/>
        </p:scale>
        <p:origin x="2964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6A8C3D7-3862-4516-93B4-5EF399B21408}" type="datetimeFigureOut">
              <a:rPr lang="fr-FR"/>
              <a:pPr>
                <a:defRPr/>
              </a:pPr>
              <a:t>12/02/2021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3E51F53-7CC3-47A9-80A4-9368AAD254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102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 smtClean="0"/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DejaVu Sans" charset="0"/>
              </a:defRPr>
            </a:lvl1pPr>
          </a:lstStyle>
          <a:p>
            <a:pPr>
              <a:defRPr/>
            </a:pPr>
            <a:fld id="{DF9E2137-3034-41E2-8447-FEC0EE873F1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052398-AF52-4DC3-96C2-E74E5CF25E24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CCB45428-792C-4872-9970-8DB02C376388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fr-FR" altLang="fr-FR"/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50320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92091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61833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361805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461843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8773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962246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384693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89278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92615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19932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489740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66984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521425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ECB059F-D3C0-406F-9020-3C95A4FD2A27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fr-FR" altLang="fr-FR" smtClean="0"/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29F91ED-DD09-4115-90F8-7442548638E4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fr-FR" altLang="fr-FR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64429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19421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3905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3887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15110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313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40848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47BF6E-FFB7-4285-85F8-A9A059AE78CD}" type="slidenum">
              <a:rPr lang="fr-FR" altLang="fr-FR" smtClean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fr-FR" altLang="fr-FR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1C222F-C497-40C8-A536-3C0F9734BEAD}" type="slidenum">
              <a:rPr lang="fr-FR" altLang="fr-FR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fr-FR" altLang="fr-FR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52348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82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25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37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17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6938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0851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13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0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61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4501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779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250825" y="638076"/>
            <a:ext cx="8642350" cy="3079947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 anchor="ctr" anchorCtr="1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2250"/>
              </a:spcBef>
              <a:buSzPct val="100000"/>
            </a:pPr>
            <a:r>
              <a:rPr lang="fr-FR" altLang="fr-FR" sz="36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LE SON « JOD »</a:t>
            </a:r>
            <a:endParaRPr lang="fr-FR" altLang="fr-FR" sz="36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1750"/>
              </a:spcBef>
              <a:buSzPct val="100000"/>
            </a:pPr>
            <a:endParaRPr lang="fr-FR" altLang="fr-FR" sz="28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1750"/>
              </a:spcBef>
              <a:buSzPct val="100000"/>
            </a:pP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MÉTHODOLOGIE GRAMMATICALE</a:t>
            </a:r>
          </a:p>
          <a:p>
            <a:pPr algn="ctr" eaLnBrk="1" hangingPunct="1">
              <a:spcBef>
                <a:spcPts val="1750"/>
              </a:spcBef>
              <a:buSzPct val="100000"/>
            </a:pPr>
            <a:r>
              <a:rPr lang="fr-FR" altLang="fr-FR" sz="28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CLEFS POUR L’IDENTIFICATION PHONOLOGIQUE</a:t>
            </a:r>
            <a:endParaRPr lang="fr-FR" altLang="fr-FR" sz="2800" i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1750"/>
              </a:spcBef>
              <a:buSzPct val="100000"/>
            </a:pPr>
            <a:endParaRPr lang="fr-FR" altLang="fr-FR" sz="14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078" name="Text Box 14"/>
          <p:cNvSpPr txBox="1">
            <a:spLocks noChangeArrowheads="1"/>
          </p:cNvSpPr>
          <p:nvPr/>
        </p:nvSpPr>
        <p:spPr bwMode="auto">
          <a:xfrm>
            <a:off x="7260913" y="66675"/>
            <a:ext cx="1808165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750"/>
              </a:spcBef>
              <a:buSzPct val="100000"/>
            </a:pPr>
            <a:r>
              <a:rPr lang="fr-FR" altLang="fr-FR" sz="14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Version du </a:t>
            </a:r>
            <a:r>
              <a:rPr lang="ru-RU" altLang="fr-FR" sz="14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fr-FR" altLang="fr-FR" sz="14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2/</a:t>
            </a:r>
            <a:r>
              <a:rPr lang="ru-RU" altLang="fr-FR" sz="14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ru-RU" altLang="fr-FR" sz="1400" i="1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fr-FR" altLang="fr-FR" sz="14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/202</a:t>
            </a:r>
            <a:r>
              <a:rPr lang="ru-RU" altLang="fr-FR" sz="14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endParaRPr lang="ru-RU" altLang="fr-FR" sz="1400" i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PLAN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48005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CLASSIFICATION ET RÔLE DES VOYELLES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RÔLE DES SIGNES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FONCTIONNEMENT DE LA VOYELLE MOBILE</a:t>
            </a:r>
          </a:p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GRAPHIES DU JOD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CONSÉQUENCES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04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FONCTIONNEMENT DE LA VOYELLE MOBILE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5634492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La voyelle mobile s’insère entre deux consonnes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consécutives non vocalisées. On l’appelle aussi « voyelle intercalaire d’appui » dans certains cas. Elle peut être :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о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ё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е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plus rarement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и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(</a:t>
            </a:r>
            <a:r>
              <a:rPr lang="fr-FR" sz="20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slavonisme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d’écriture)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: 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elle intervient essentiellement lors de transformations morphologiques :</a:t>
            </a: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1085850" lvl="1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déclinaison de substantifs : </a:t>
            </a:r>
            <a:r>
              <a:rPr lang="ru-RU" sz="2000" u="sng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ё</a:t>
            </a:r>
            <a:r>
              <a:rPr lang="ru-RU" sz="2000" u="sng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←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 льду́ ;</a:t>
            </a: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conjugaison des verbes : 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растере́ть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→ я ра</a:t>
            </a:r>
            <a:r>
              <a:rPr lang="ru-RU" sz="2000" u="sng" dirty="0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u="sng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ру́ ;</a:t>
            </a:r>
          </a:p>
          <a:p>
            <a:pPr marL="1085850" lvl="1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forme courte des adjectifs : 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вре́дный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u="sng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е́</a:t>
            </a:r>
            <a:r>
              <a:rPr lang="ru-RU" sz="2000" u="sng" dirty="0" err="1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b="1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adjectifs d’appartenance générique : 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соб</a:t>
            </a:r>
            <a:r>
              <a:rPr lang="ru-RU" sz="20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а́</a:t>
            </a:r>
            <a:r>
              <a:rPr lang="ru-RU" sz="2000" u="sng" dirty="0" err="1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000" b="1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u="sng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← 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соб</a:t>
            </a:r>
            <a:r>
              <a:rPr lang="ru-RU" sz="20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а́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чье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е́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рдце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emploi de prépositions : </a:t>
            </a:r>
            <a:r>
              <a:rPr lang="ru-RU" sz="2000" u="sng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ре́мя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u="sng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ьетн</a:t>
            </a:r>
            <a:r>
              <a:rPr lang="ru-RU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а́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La voyelle mobile peut transformer les consonnes au contact : </a:t>
            </a:r>
            <a:r>
              <a:rPr lang="fr-FR" sz="2000" dirty="0" smtClean="0">
                <a:solidFill>
                  <a:srgbClr val="0000FF"/>
                </a:solidFill>
                <a:ea typeface="Times New Roman" panose="02020603050405020304" pitchFamily="18" charset="0"/>
              </a:rPr>
              <a:t>sonorisation, mouillure, durcissement, palatalisation.</a:t>
            </a:r>
            <a:endParaRPr lang="ru-RU" sz="2000" dirty="0" smtClean="0">
              <a:solidFill>
                <a:srgbClr val="0000FF"/>
              </a:solidFill>
              <a:ea typeface="Times New Roman" panose="02020603050405020304" pitchFamily="18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063675"/>
              </p:ext>
            </p:extLst>
          </p:nvPr>
        </p:nvGraphicFramePr>
        <p:xfrm>
          <a:off x="827584" y="2185547"/>
          <a:ext cx="7474903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1293">
                  <a:extLst>
                    <a:ext uri="{9D8B030D-6E8A-4147-A177-3AD203B41FA5}">
                      <a16:colId xmlns:a16="http://schemas.microsoft.com/office/drawing/2014/main" val="3451431928"/>
                    </a:ext>
                  </a:extLst>
                </a:gridCol>
                <a:gridCol w="3508693">
                  <a:extLst>
                    <a:ext uri="{9D8B030D-6E8A-4147-A177-3AD203B41FA5}">
                      <a16:colId xmlns:a16="http://schemas.microsoft.com/office/drawing/2014/main" val="1666141273"/>
                    </a:ext>
                  </a:extLst>
                </a:gridCol>
                <a:gridCol w="2514917">
                  <a:extLst>
                    <a:ext uri="{9D8B030D-6E8A-4147-A177-3AD203B41FA5}">
                      <a16:colId xmlns:a16="http://schemas.microsoft.com/office/drawing/2014/main" val="41132966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après</a:t>
                      </a:r>
                      <a:r>
                        <a:rPr lang="fr-FR" sz="2000" baseline="0" dirty="0" smtClean="0"/>
                        <a:t> consonne dure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après consonne molle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522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Sous accent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о́</a:t>
                      </a:r>
                      <a:endParaRPr lang="fr-F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ё</a:t>
                      </a:r>
                      <a:endParaRPr lang="fr-F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313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Hors accent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fr-F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fr-F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900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Sous accent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ø</a:t>
                      </a:r>
                      <a:endParaRPr lang="fr-FR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е́     и́</a:t>
                      </a:r>
                      <a:endParaRPr lang="fr-FR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79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Hors accent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fr-FR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0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après chuintante dure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ба́</a:t>
                      </a:r>
                      <a:r>
                        <a:rPr lang="ru-RU" sz="2000" b="0" u="sng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</a:t>
                      </a:r>
                      <a:r>
                        <a:rPr lang="ru-RU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ru-RU" sz="2000" b="0" u="sng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fr-FR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     и</a:t>
                      </a:r>
                      <a:r>
                        <a:rPr lang="fr-F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</a:t>
                      </a:r>
                      <a:r>
                        <a:rPr lang="fr-F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за́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</a:t>
                      </a:r>
                      <a:r>
                        <a:rPr lang="ru-RU" sz="2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fr-FR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fr-F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664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36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PLAN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48005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CLASSIFICATION ET RÔLE DES VOYELLES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RÔLE DES SIGNES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FONCTIONNEMENT DE LA VOYELLE MOBILE</a:t>
            </a:r>
          </a:p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GRAPHIES DU JOD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CONSÉQUENCES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7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GRAPHIES DU JOD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4895828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GRAPHIE 1 : le « 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est transcrit par une consonne, « 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Й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», improprement appelée « i bref » (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и </a:t>
            </a:r>
            <a:r>
              <a:rPr lang="ru-RU" sz="2000" b="1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кра́ткое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)</a:t>
            </a: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en fin de mot, notamment pour les désinences adjectivales : </a:t>
            </a: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молодо́</a:t>
            </a: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ве́рны</a:t>
            </a:r>
            <a:r>
              <a:rPr lang="ru-RU" sz="28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dirty="0">
                <a:solidFill>
                  <a:schemeClr val="tx1"/>
                </a:solidFill>
                <a:ea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си́ни</a:t>
            </a: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fr-FR" sz="28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;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муз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е́</a:t>
            </a: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</a:rPr>
              <a:t>й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; 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au milieu d’un mot, avant une consonne : </a:t>
            </a: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хозя́</a:t>
            </a: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u="sng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; 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xceptionnellement en position initiale, pour les mots d’origine étrangère :</a:t>
            </a:r>
          </a:p>
          <a:p>
            <a:pPr algn="ctr">
              <a:spcAft>
                <a:spcPts val="0"/>
              </a:spcAft>
            </a:pP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о́гурт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très exceptionnellement entre deux voyelles de 1</a:t>
            </a:r>
            <a:r>
              <a:rPr lang="fr-FR" sz="2000" baseline="30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série : </a:t>
            </a: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о́н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800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60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GRAPHIES DU JOD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4526497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GRAPHIE 2 : le « 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est transcrit par une voyelle de 2</a:t>
            </a:r>
            <a:r>
              <a:rPr lang="fr-FR" sz="2000" b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 en position initiale dans le mot</a:t>
            </a:r>
          </a:p>
          <a:p>
            <a:pPr indent="504190" algn="ctr">
              <a:spcAft>
                <a:spcPts val="0"/>
              </a:spcAft>
            </a:pP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ещё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réalise   </a:t>
            </a:r>
            <a:r>
              <a:rPr lang="fr-FR" altLang="fr-FR" sz="2800" dirty="0">
                <a:solidFill>
                  <a:schemeClr val="tx1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i</a:t>
            </a:r>
            <a:r>
              <a:rPr lang="en-US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š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ó]</a:t>
            </a:r>
          </a:p>
          <a:p>
            <a:pPr algn="ctr">
              <a:spcAft>
                <a:spcPts val="0"/>
              </a:spcAft>
            </a:pPr>
            <a:endParaRPr lang="fr-FR" altLang="fr-FR" sz="2000" b="1" i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я́сно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réalise  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ásnə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]</a:t>
            </a:r>
            <a:endParaRPr lang="ru-RU" altLang="fr-FR" sz="28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altLang="fr-FR" sz="2000" b="1" i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tabLst/>
            </a:pP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е́хать</a:t>
            </a:r>
            <a:r>
              <a:rPr lang="fr-FR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  </a:t>
            </a:r>
            <a:r>
              <a:rPr lang="fr-FR" altLang="fr-FR" sz="20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réalise   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е́х</a:t>
            </a:r>
            <a:r>
              <a:rPr lang="fr-FR" altLang="fr-FR" sz="2800" dirty="0">
                <a:solidFill>
                  <a:schemeClr val="tx1"/>
                </a:solidFill>
                <a:cs typeface="Times New Roman" panose="02020603050405020304" pitchFamily="18" charset="0"/>
              </a:rPr>
              <a:t>ə</a:t>
            </a: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']</a:t>
            </a:r>
            <a:endParaRPr lang="fr-FR" altLang="fr-FR" sz="28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tabLst/>
            </a:pPr>
            <a:endParaRPr lang="fr-FR" altLang="fr-FR" sz="20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tabLst/>
            </a:pPr>
            <a:r>
              <a:rPr lang="fr-FR" altLang="fr-FR" sz="2000" b="1" i="1" dirty="0">
                <a:solidFill>
                  <a:srgbClr val="000000"/>
                </a:solidFill>
                <a:ea typeface="Times New Roman" panose="02020603050405020304" pitchFamily="18" charset="0"/>
              </a:rPr>
              <a:t>Attention ! Quand la voyelle de 2</a:t>
            </a:r>
            <a:r>
              <a:rPr lang="fr-FR" altLang="fr-FR" sz="2000" b="1" i="1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e</a:t>
            </a:r>
            <a:r>
              <a:rPr lang="fr-FR" altLang="fr-FR" sz="2000" b="1" i="1" dirty="0">
                <a:solidFill>
                  <a:srgbClr val="000000"/>
                </a:solidFill>
                <a:ea typeface="Times New Roman" panose="02020603050405020304" pitchFamily="18" charset="0"/>
              </a:rPr>
              <a:t> série est un </a:t>
            </a:r>
            <a:r>
              <a:rPr lang="ru-RU" altLang="fr-FR" sz="2000" b="1" i="1" dirty="0">
                <a:solidFill>
                  <a:srgbClr val="000000"/>
                </a:solidFill>
                <a:ea typeface="Times New Roman" panose="02020603050405020304" pitchFamily="18" charset="0"/>
              </a:rPr>
              <a:t>и</a:t>
            </a:r>
            <a:r>
              <a:rPr lang="fr-FR" altLang="fr-FR" sz="2000" b="1" i="1" dirty="0">
                <a:solidFill>
                  <a:srgbClr val="000000"/>
                </a:solidFill>
                <a:ea typeface="Times New Roman" panose="02020603050405020304" pitchFamily="18" charset="0"/>
              </a:rPr>
              <a:t>, le « </a:t>
            </a:r>
            <a:r>
              <a:rPr lang="fr-FR" altLang="fr-FR" sz="2000" b="1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jod</a:t>
            </a:r>
            <a:r>
              <a:rPr lang="fr-FR" altLang="fr-FR" sz="2000" b="1" i="1" dirty="0">
                <a:solidFill>
                  <a:srgbClr val="000000"/>
                </a:solidFill>
                <a:ea typeface="Times New Roman" panose="02020603050405020304" pitchFamily="18" charset="0"/>
              </a:rPr>
              <a:t> » n’est pas </a:t>
            </a:r>
            <a:r>
              <a:rPr lang="fr-FR" altLang="fr-FR" sz="2000" b="1" i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réalisé </a:t>
            </a:r>
            <a:r>
              <a:rPr lang="fr-FR" altLang="fr-FR" sz="2000" b="1" i="1" dirty="0">
                <a:solidFill>
                  <a:srgbClr val="000000"/>
                </a:solidFill>
                <a:ea typeface="Times New Roman" panose="02020603050405020304" pitchFamily="18" charset="0"/>
              </a:rPr>
              <a:t>: </a:t>
            </a:r>
          </a:p>
          <a:p>
            <a:pPr lvl="0" algn="ctr">
              <a:spcAft>
                <a:spcPts val="0"/>
              </a:spcAft>
              <a:tabLst/>
            </a:pPr>
            <a:endParaRPr lang="fr-FR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tabLst/>
            </a:pPr>
            <a:r>
              <a:rPr lang="ru-RU" altLang="fr-FR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fr-FR" altLang="fr-FR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36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fr-FR" altLang="fr-FR" sz="20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est phonologiquement </a:t>
            </a:r>
            <a:r>
              <a:rPr lang="fr-FR" altLang="fr-FR" sz="2800" dirty="0" smtClean="0">
                <a:solidFill>
                  <a:srgbClr val="000000"/>
                </a:solidFill>
              </a:rPr>
              <a:t>/</a:t>
            </a:r>
            <a:r>
              <a:rPr lang="fr-FR" altLang="fr-FR" sz="2800" dirty="0" err="1" smtClean="0">
                <a:solidFill>
                  <a:srgbClr val="FF0000"/>
                </a:solidFill>
              </a:rPr>
              <a:t>j</a:t>
            </a:r>
            <a:r>
              <a:rPr lang="fr-FR" altLang="fr-FR" sz="2800" dirty="0" err="1" smtClean="0">
                <a:solidFill>
                  <a:srgbClr val="000000"/>
                </a:solidFill>
              </a:rPr>
              <a:t>i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fr-FR" altLang="fr-FR" sz="2800" dirty="0" smtClean="0">
                <a:solidFill>
                  <a:srgbClr val="000000"/>
                </a:solidFill>
              </a:rPr>
              <a:t>/ </a:t>
            </a:r>
            <a:r>
              <a:rPr lang="fr-FR" altLang="fr-FR" sz="20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mais se réalise</a:t>
            </a:r>
            <a:r>
              <a:rPr lang="fr-FR" altLang="fr-FR" sz="28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</a:rPr>
              <a:t>[</a:t>
            </a:r>
            <a:r>
              <a:rPr lang="fr-FR" altLang="fr-FR" sz="2800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ø</a:t>
            </a:r>
            <a:r>
              <a:rPr lang="fr-FR" altLang="fr-FR" sz="2800" dirty="0" err="1" smtClean="0">
                <a:solidFill>
                  <a:srgbClr val="000000"/>
                </a:solidFill>
              </a:rPr>
              <a:t>ix</a:t>
            </a:r>
            <a:r>
              <a:rPr lang="fr-FR" altLang="fr-FR" sz="2800" dirty="0" smtClean="0">
                <a:solidFill>
                  <a:srgbClr val="000000"/>
                </a:solidFill>
              </a:rPr>
              <a:t>]</a:t>
            </a: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80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GRAPHIES DU JOD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972499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GRAPHIE 3 : le « 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est transcrit par une voyelle de 2</a:t>
            </a:r>
            <a:r>
              <a:rPr lang="fr-FR" sz="2000" b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 après une autre voyelle (de 1</a:t>
            </a:r>
            <a:r>
              <a:rPr lang="fr-FR" sz="2000" b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re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ou de 2</a:t>
            </a:r>
            <a:r>
              <a:rPr lang="fr-FR" sz="2000" b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série)</a:t>
            </a:r>
          </a:p>
          <a:p>
            <a:pPr indent="504190" algn="ctr">
              <a:spcAft>
                <a:spcPts val="0"/>
              </a:spcAft>
            </a:pP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стату́я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réalise  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[st</a:t>
            </a:r>
            <a:r>
              <a:rPr lang="el-G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tú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ə</a:t>
            </a:r>
            <a:r>
              <a:rPr lang="fr-FR" altLang="fr-FR" sz="2800" dirty="0">
                <a:solidFill>
                  <a:schemeClr val="tx1"/>
                </a:solidFill>
                <a:cs typeface="Times New Roman" panose="02020603050405020304" pitchFamily="18" charset="0"/>
              </a:rPr>
              <a:t>]</a:t>
            </a:r>
          </a:p>
          <a:p>
            <a:pPr algn="ctr">
              <a:spcAft>
                <a:spcPts val="0"/>
              </a:spcAft>
            </a:pPr>
            <a:endParaRPr lang="fr-FR" altLang="fr-FR" sz="2000" b="1" i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влия́ть</a:t>
            </a:r>
            <a:r>
              <a:rPr lang="fr-FR" sz="28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réalise</a:t>
            </a:r>
            <a:r>
              <a:rPr lang="fr-FR" altLang="fr-FR" sz="28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28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vl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át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]</a:t>
            </a:r>
            <a:endParaRPr lang="fr-FR" altLang="fr-FR" sz="2800" b="1" i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altLang="fr-FR" sz="2000" b="1" i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Attention ! Quand la voyelle de 2</a:t>
            </a:r>
            <a:r>
              <a:rPr lang="fr-FR" altLang="fr-FR" sz="2000" b="1" i="1" baseline="30000" dirty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 série est un </a:t>
            </a:r>
            <a:r>
              <a:rPr lang="ru-RU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и</a:t>
            </a: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, le « </a:t>
            </a:r>
            <a:r>
              <a:rPr lang="fr-FR" altLang="fr-FR" sz="2000" b="1" i="1" dirty="0" err="1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 » n’est pas toujours réalisé : </a:t>
            </a: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alt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мои́</a:t>
            </a:r>
            <a:r>
              <a:rPr lang="fr-FR" alt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36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est phonologiquement </a:t>
            </a:r>
            <a:r>
              <a:rPr lang="fr-FR" altLang="fr-FR" sz="2800" dirty="0" smtClean="0">
                <a:solidFill>
                  <a:schemeClr val="tx1"/>
                </a:solidFill>
              </a:rPr>
              <a:t>/</a:t>
            </a:r>
            <a:r>
              <a:rPr lang="fr-FR" altLang="fr-FR" sz="2800" dirty="0" err="1" smtClean="0">
                <a:solidFill>
                  <a:schemeClr val="tx1"/>
                </a:solidFill>
              </a:rPr>
              <a:t>mo</a:t>
            </a:r>
            <a:r>
              <a:rPr lang="fr-FR" altLang="fr-FR" sz="2800" dirty="0" err="1" smtClean="0">
                <a:solidFill>
                  <a:srgbClr val="FF0000"/>
                </a:solidFill>
              </a:rPr>
              <a:t>j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́</a:t>
            </a:r>
            <a:r>
              <a:rPr lang="ru-RU" altLang="fr-FR" sz="2800" dirty="0">
                <a:solidFill>
                  <a:schemeClr val="tx1"/>
                </a:solidFill>
                <a:cs typeface="Times New Roman" panose="02020603050405020304" pitchFamily="18" charset="0"/>
              </a:rPr>
              <a:t>/</a:t>
            </a:r>
            <a:r>
              <a:rPr lang="fr-FR" altLang="fr-FR" sz="2800" dirty="0" smtClean="0">
                <a:solidFill>
                  <a:schemeClr val="tx1"/>
                </a:solidFill>
              </a:rPr>
              <a:t>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mais se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réalise</a:t>
            </a:r>
            <a:r>
              <a:rPr lang="fr-FR" altLang="fr-FR" sz="28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2800" dirty="0">
                <a:solidFill>
                  <a:schemeClr val="tx1"/>
                </a:solidFill>
              </a:rPr>
              <a:t>[m</a:t>
            </a:r>
            <a:r>
              <a:rPr lang="el-GR" altLang="fr-FR" sz="2000" dirty="0" smtClean="0">
                <a:solidFill>
                  <a:schemeClr val="tx1"/>
                </a:solidFill>
              </a:rPr>
              <a:t>Λ</a:t>
            </a:r>
            <a:r>
              <a:rPr lang="fr-FR" altLang="fr-FR" sz="2800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ø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́</a:t>
            </a:r>
            <a:r>
              <a:rPr lang="fr-FR" altLang="fr-FR" sz="2800" dirty="0" smtClean="0">
                <a:solidFill>
                  <a:schemeClr val="tx1"/>
                </a:solidFill>
              </a:rPr>
              <a:t>]</a:t>
            </a:r>
            <a:r>
              <a:rPr lang="fr-FR" altLang="fr-FR" sz="2000" dirty="0" smtClean="0">
                <a:solidFill>
                  <a:srgbClr val="FFFFFF"/>
                </a:solidFill>
              </a:rPr>
              <a:t> </a:t>
            </a:r>
            <a:endParaRPr lang="fr-FR" sz="2800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69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GRAPHIES DU JOD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910943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GRAPHIE 4 : le « 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est transcrit par une voyelle de 2</a:t>
            </a:r>
            <a:r>
              <a:rPr lang="fr-FR" sz="2000" b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 après une consonne molle notée avec un signe mou</a:t>
            </a:r>
          </a:p>
          <a:p>
            <a:pPr indent="504190" algn="ctr">
              <a:spcAft>
                <a:spcPts val="0"/>
              </a:spcAft>
            </a:pP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статья́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réalise</a:t>
            </a:r>
            <a:r>
              <a:rPr lang="fr-FR" altLang="fr-FR" sz="28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28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[st</a:t>
            </a:r>
            <a:r>
              <a:rPr lang="el-GR" altLang="fr-F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a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́]</a:t>
            </a:r>
          </a:p>
          <a:p>
            <a:pPr algn="ctr">
              <a:spcAft>
                <a:spcPts val="0"/>
              </a:spcAft>
            </a:pPr>
            <a:endParaRPr lang="fr-FR" altLang="fr-FR" sz="2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воробьи́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6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réalise</a:t>
            </a:r>
            <a:r>
              <a:rPr lang="fr-FR" altLang="fr-FR" sz="36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36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[</a:t>
            </a:r>
            <a:r>
              <a:rPr lang="fr-FR" altLang="fr-FR" sz="2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vər</a:t>
            </a:r>
            <a:r>
              <a:rPr lang="el-GR" altLang="fr-F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b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́]</a:t>
            </a:r>
            <a:endParaRPr lang="fr-FR" altLang="fr-FR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altLang="fr-FR" sz="2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Attention ! Les mots en -</a:t>
            </a:r>
            <a:r>
              <a:rPr lang="fr-FR" altLang="fr-FR" sz="2000" b="1" i="1" dirty="0" err="1">
                <a:solidFill>
                  <a:schemeClr val="tx1"/>
                </a:solidFill>
                <a:ea typeface="Times New Roman" panose="02020603050405020304" pitchFamily="18" charset="0"/>
              </a:rPr>
              <a:t>льо́н</a:t>
            </a: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 d’origine française réalisent le « </a:t>
            </a:r>
            <a:r>
              <a:rPr lang="fr-FR" altLang="fr-FR" sz="2000" b="1" i="1" dirty="0" err="1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 » </a:t>
            </a:r>
            <a:r>
              <a:rPr lang="fr-FR" alt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[</a:t>
            </a:r>
            <a:r>
              <a:rPr lang="fr-FR" altLang="fr-FR" sz="2000" b="1" dirty="0" err="1">
                <a:solidFill>
                  <a:schemeClr val="tx1"/>
                </a:solidFill>
                <a:ea typeface="Times New Roman" panose="02020603050405020304" pitchFamily="18" charset="0"/>
              </a:rPr>
              <a:t>льён</a:t>
            </a:r>
            <a:r>
              <a:rPr lang="fr-FR" alt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]</a:t>
            </a: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, bien que о soit une voyelle de </a:t>
            </a:r>
            <a:r>
              <a:rPr lang="fr-FR" altLang="fr-FR" sz="2000" b="1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1</a:t>
            </a:r>
            <a:r>
              <a:rPr lang="fr-FR" altLang="fr-FR" sz="2000" b="1" i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re</a:t>
            </a:r>
            <a:r>
              <a:rPr lang="ru-RU" altLang="fr-FR" sz="2000" b="1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altLang="fr-FR" sz="2000" b="1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série </a:t>
            </a:r>
            <a:r>
              <a:rPr lang="fr-FR" altLang="fr-FR" sz="2000" b="1" i="1" dirty="0">
                <a:solidFill>
                  <a:schemeClr val="tx1"/>
                </a:solidFill>
                <a:ea typeface="Times New Roman" panose="02020603050405020304" pitchFamily="18" charset="0"/>
              </a:rPr>
              <a:t>: </a:t>
            </a:r>
            <a:endParaRPr lang="fr-FR" altLang="fr-FR" sz="2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батальо́н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réalise</a:t>
            </a:r>
            <a:r>
              <a:rPr lang="fr-FR" altLang="fr-FR" sz="36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bət</a:t>
            </a:r>
            <a:r>
              <a:rPr lang="el-G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ón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84166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GRAPHIES DU JOD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4526497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GRAPHIE 5 : le « 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est transcrit par une voyelle de 2</a:t>
            </a:r>
            <a:r>
              <a:rPr lang="fr-FR" sz="2000" b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 après une consonne dure notée avec un signe dur</a:t>
            </a:r>
          </a:p>
          <a:p>
            <a:pPr algn="ctr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объе́хать</a:t>
            </a:r>
            <a:r>
              <a:rPr lang="fr-FR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(=</a:t>
            </a: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об+е́хать</a:t>
            </a: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000" i="1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réalise</a:t>
            </a:r>
            <a:r>
              <a:rPr lang="ru-RU" altLang="fr-FR" sz="28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ob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°_</a:t>
            </a:r>
            <a:r>
              <a:rPr lang="fr-FR" altLang="fr-FR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е́х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ə</a:t>
            </a:r>
            <a:r>
              <a:rPr lang="fr-FR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'] 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(=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ob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°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+</a:t>
            </a:r>
            <a:r>
              <a:rPr lang="fr-FR" altLang="fr-FR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е́х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ə</a:t>
            </a:r>
            <a:r>
              <a:rPr lang="fr-FR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']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)</a:t>
            </a: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altLang="fr-FR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mais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u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е́х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ə</a:t>
            </a:r>
            <a:r>
              <a:rPr lang="fr-FR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']</a:t>
            </a:r>
            <a:r>
              <a:rPr lang="fr-FR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  </a:t>
            </a:r>
            <a:r>
              <a:rPr lang="fr-FR" altLang="fr-FR" sz="2000" i="1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transcrit  </a:t>
            </a:r>
            <a:r>
              <a:rPr lang="fr-FR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уе́хать</a:t>
            </a:r>
            <a:r>
              <a:rPr lang="fr-FR" sz="28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(</a:t>
            </a:r>
            <a:r>
              <a:rPr lang="fr-FR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graphie 3)</a:t>
            </a:r>
            <a:endParaRPr lang="fr-FR" sz="28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et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s°</a:t>
            </a:r>
            <a:r>
              <a:rPr lang="fr-FR" sz="2800" strike="sngStrike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k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ə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n</a:t>
            </a:r>
            <a:r>
              <a:rPr lang="el-G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mít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']</a:t>
            </a:r>
            <a:r>
              <a:rPr lang="fr-FR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  </a:t>
            </a:r>
            <a:r>
              <a:rPr lang="fr-FR" altLang="fr-FR" sz="20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transcrit  </a:t>
            </a:r>
            <a:r>
              <a:rPr lang="fr-FR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сэкономи́ть</a:t>
            </a:r>
            <a:r>
              <a:rPr lang="fr-FR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(pas de « </a:t>
            </a:r>
            <a:r>
              <a:rPr lang="fr-FR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jod</a:t>
            </a:r>
            <a:r>
              <a:rPr lang="fr-FR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 »)</a:t>
            </a:r>
            <a:endParaRPr lang="ru-RU" altLang="fr-FR" sz="2800" dirty="0">
              <a:solidFill>
                <a:srgbClr val="FFCC66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altLang="fr-FR" sz="2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altLang="fr-FR" sz="2000" b="1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Attention ! le signe dur ne durcit pas le préverbe </a:t>
            </a:r>
            <a:r>
              <a:rPr lang="ru-RU" altLang="fr-FR" sz="2000" b="1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с-</a:t>
            </a:r>
            <a:r>
              <a:rPr lang="fr-FR" altLang="fr-FR" sz="2000" b="1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endParaRPr lang="fr-FR" altLang="fr-FR" sz="2000" b="1" i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altLang="fr-FR" sz="2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ъе́хать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réalise</a:t>
            </a:r>
            <a:r>
              <a:rPr lang="fr-FR" altLang="fr-FR" sz="36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е́х</a:t>
            </a:r>
            <a:r>
              <a:rPr lang="fr-FR" altLang="fr-FR" sz="2800" dirty="0">
                <a:solidFill>
                  <a:schemeClr val="tx1"/>
                </a:solidFill>
                <a:cs typeface="Times New Roman" panose="02020603050405020304" pitchFamily="18" charset="0"/>
              </a:rPr>
              <a:t>ə</a:t>
            </a: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']</a:t>
            </a:r>
            <a:endParaRPr lang="ru-RU" altLang="fr-FR" sz="28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6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PLAN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48005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CLASSIFICATION ET RÔLE DES VOYELLES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RÔLE DES SIGNES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FONCTIONNEMENT DE LA VOYELLE MOBILE</a:t>
            </a:r>
          </a:p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GRAPHIES DU JOD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CONSÉQUENCES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73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CONSÉQUENCES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5511382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Les changements de graphies du « </a:t>
            </a:r>
            <a:r>
              <a:rPr lang="fr-FR" sz="20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», combinés à l’apparition ou non de la voyelle mobile lors des transformations morphologiques, perturbent les francophones et occasionnent des fautes de prononciation et d’orthographe. Or, les mécanismes morphologiques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,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et surtout phonologiques, sont relativement constants. </a:t>
            </a:r>
          </a:p>
          <a:p>
            <a:pPr algn="just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« Conservation du 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sans </a:t>
            </a: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voyelle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mobile (substantifs)</a:t>
            </a:r>
          </a:p>
          <a:p>
            <a:pPr algn="ctr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Exemple 1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graphie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1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spcAft>
                <a:spcPts val="0"/>
              </a:spcAft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N. S. m.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музе́</a:t>
            </a: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muz'é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G. P. 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muz'é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if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музе́</a:t>
            </a:r>
            <a:r>
              <a:rPr lang="ru-RU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ев</a:t>
            </a:r>
            <a:endParaRPr lang="fr-FR" sz="2800" dirty="0" smtClean="0">
              <a:solidFill>
                <a:srgbClr val="0000F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Exemple 2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: graphie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3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Aft>
                <a:spcPts val="0"/>
              </a:spcAft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S.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n.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зда́ние</a:t>
            </a:r>
            <a:r>
              <a:rPr lang="fr-FR" sz="2800" dirty="0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zdán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'i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G. P.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zdán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'i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>
                <a:solidFill>
                  <a:srgbClr val="0000FF"/>
                </a:solidFill>
                <a:cs typeface="Times New Roman" panose="02020603050405020304" pitchFamily="18" charset="0"/>
              </a:rPr>
              <a:t>ø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зда́ни</a:t>
            </a:r>
            <a:r>
              <a:rPr lang="ru-RU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endParaRPr lang="fr-FR" altLang="fr-FR" sz="2800" b="1" dirty="0" smtClean="0">
              <a:solidFill>
                <a:srgbClr val="FF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>
              <a:spcAft>
                <a:spcPts val="0"/>
              </a:spcAft>
            </a:pPr>
            <a:endParaRPr lang="fr-FR" altLang="fr-FR" sz="2000" b="1" dirty="0" smtClean="0">
              <a:solidFill>
                <a:srgbClr val="FF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Exemple 3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: graphie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</a:rPr>
              <a:t>3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>
              <a:spcAft>
                <a:spcPts val="0"/>
              </a:spcAft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S.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f.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ста́нция</a:t>
            </a:r>
            <a:r>
              <a:rPr lang="fr-FR" sz="2800" dirty="0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st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án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fr-FR" altLang="fr-FR" sz="2800" strike="sngStrike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>
                <a:solidFill>
                  <a:srgbClr val="0000FF"/>
                </a:solidFill>
                <a:cs typeface="Times New Roman" panose="02020603050405020304" pitchFamily="18" charset="0"/>
              </a:rPr>
              <a:t>ə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G. P.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stán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fr-FR" altLang="fr-FR" sz="2800" strike="sngStrike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ø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ста́нци</a:t>
            </a:r>
            <a:r>
              <a:rPr lang="ru-RU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endParaRPr lang="fr-FR" altLang="fr-FR" sz="2800" b="1" dirty="0">
              <a:solidFill>
                <a:srgbClr val="FF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3919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LE SON « JOD »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4711163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Le « </a:t>
            </a:r>
            <a:r>
              <a:rPr lang="fr-FR" sz="20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(yod) est un phonème qui ne se transcrit pas toujours par une lettre comme en allemand (j), mais par cinq graphies différentes.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En français les graphies sont encore plus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nombreuses : aïe, ba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ï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onnette (mais haïr), fenou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il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grenou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ille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sole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il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pare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ille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vitra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il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bra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ille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, 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i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ode, 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y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aourt, ri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i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ez, a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y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ez, cra</a:t>
            </a:r>
            <a:r>
              <a:rPr lang="fr-FR" sz="2000" u="sng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y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eux. </a:t>
            </a:r>
          </a:p>
          <a:p>
            <a:pPr algn="just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En russe, quelle que soit la graphie employée, le « </a:t>
            </a:r>
            <a:r>
              <a:rPr lang="fr-FR" sz="20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se comporte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toujours comme une consonne.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Cette consonne est toujours molle. </a:t>
            </a:r>
          </a:p>
          <a:p>
            <a:pPr algn="just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Étant articulé entre le voile (partie molle) et la partie dure du palais, le phonème « </a:t>
            </a:r>
            <a:r>
              <a:rPr lang="fr-FR" sz="20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joue par ailleurs un rôle fondamental dans la </a:t>
            </a:r>
            <a:r>
              <a:rPr lang="fr-FR" sz="2000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palatalisation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(transformation de consonnes « vélaires » ou gutturales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к, г, х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en consonnes « palatales » ou chuintantes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ч, ж, ш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). </a:t>
            </a:r>
          </a:p>
          <a:p>
            <a:pPr algn="just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Avant de décrire les cinq graphies du « </a:t>
            </a:r>
            <a:r>
              <a:rPr lang="fr-FR" sz="20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», il faut bien maîtriser le rôle des voyelles et des signes, ainsi que le fonctionnement de la voyelle mobile.</a:t>
            </a:r>
          </a:p>
        </p:txBody>
      </p:sp>
    </p:spTree>
    <p:extLst>
      <p:ext uri="{BB962C8B-B14F-4D97-AF65-F5344CB8AC3E}">
        <p14:creationId xmlns:p14="http://schemas.microsoft.com/office/powerpoint/2010/main" val="3730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CONSÉQUENCES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4588052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«</a:t>
            </a: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 Conservation du 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 » avec voyelle mobile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(déclinaison des substantifs)</a:t>
            </a:r>
          </a:p>
          <a:p>
            <a:pPr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Exemple 1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: graphie 3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1 avec disparition de la voyelle mobile :  </a:t>
            </a: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N. S. m.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австри́</a:t>
            </a:r>
            <a:r>
              <a:rPr lang="ru-RU" sz="2800" b="1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el-G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fstr'i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G. P.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el-GR" altLang="fr-F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fstr'í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fr-FR" altLang="fr-FR" sz="2800" strike="sngStrike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f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австри́</a:t>
            </a: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2800" dirty="0" err="1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ев</a:t>
            </a:r>
            <a:endParaRPr lang="fr-FR" sz="2800" dirty="0" smtClean="0">
              <a:solidFill>
                <a:srgbClr val="0000F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Exemple 2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graphie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1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avec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apparition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 la voyelle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mobile : </a:t>
            </a:r>
          </a:p>
          <a:p>
            <a:pPr algn="ctr">
              <a:spcAft>
                <a:spcPts val="0"/>
              </a:spcAft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N. S. f.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австри́</a:t>
            </a:r>
            <a:r>
              <a:rPr lang="ru-RU" sz="2800" b="1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err="1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el-GR" altLang="fr-F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fstr'í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k</a:t>
            </a:r>
            <a:r>
              <a:rPr lang="fr-FR" altLang="fr-FR" sz="2800" dirty="0" err="1">
                <a:solidFill>
                  <a:srgbClr val="0000FF"/>
                </a:solidFill>
                <a:cs typeface="Times New Roman" panose="02020603050405020304" pitchFamily="18" charset="0"/>
              </a:rPr>
              <a:t>ə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G. P.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el-GR" altLang="fr-F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fstr'í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k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ø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австри́</a:t>
            </a:r>
            <a:r>
              <a:rPr lang="ru-RU" altLang="fr-FR" sz="2800" b="1" dirty="0" err="1" smtClean="0">
                <a:solidFill>
                  <a:schemeClr val="tx2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е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fr-FR" sz="28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Exemple 3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: graphie 4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avec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apparition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 la voyelle mobile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>
              <a:spcAft>
                <a:spcPts val="0"/>
              </a:spcAft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S. f. 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стать</a:t>
            </a:r>
            <a:r>
              <a:rPr lang="ru-RU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я́</a:t>
            </a:r>
            <a:r>
              <a:rPr lang="fr-FR" sz="2800" dirty="0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st</a:t>
            </a:r>
            <a:r>
              <a:rPr lang="el-G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a</a:t>
            </a:r>
            <a:r>
              <a:rPr lang="fr-FR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́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G. P.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st</a:t>
            </a:r>
            <a:r>
              <a:rPr lang="el-G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u="sng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</a:t>
            </a:r>
            <a:r>
              <a:rPr lang="fr-FR" altLang="fr-FR" sz="2800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é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ø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ста</a:t>
            </a:r>
            <a:r>
              <a:rPr lang="ru-RU" altLang="fr-FR" sz="2800" u="sng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т</a:t>
            </a:r>
            <a:r>
              <a:rPr lang="ru-RU" altLang="fr-FR" sz="2800" b="1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е́</a:t>
            </a:r>
            <a:r>
              <a:rPr lang="ru-RU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endParaRPr lang="fr-FR" altLang="fr-FR" sz="2800" b="1" u="sng" dirty="0" smtClean="0">
              <a:solidFill>
                <a:srgbClr val="FF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>
              <a:spcAft>
                <a:spcPts val="0"/>
              </a:spcAft>
            </a:pPr>
            <a:endParaRPr lang="fr-FR" altLang="fr-FR" sz="2000" b="1" u="sng" dirty="0" smtClean="0">
              <a:solidFill>
                <a:srgbClr val="FF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spcAft>
                <a:spcPts val="0"/>
              </a:spcAft>
              <a:tabLst/>
            </a:pPr>
            <a:r>
              <a:rPr lang="fr-FR" sz="20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Exemple 4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graphie 4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1 avec apparition de la voyelle mobile </a:t>
            </a:r>
            <a:r>
              <a:rPr lang="fr-F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fr-FR" sz="20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tabLst/>
            </a:pPr>
            <a:r>
              <a:rPr lang="fr-FR" altLang="fr-FR" sz="20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N. S. n. </a:t>
            </a:r>
            <a:r>
              <a:rPr lang="ru-RU" altLang="fr-FR" sz="2800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копь</a:t>
            </a:r>
            <a:r>
              <a:rPr lang="ru-RU" altLang="fr-FR" sz="2800" dirty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ё</a:t>
            </a:r>
            <a:r>
              <a:rPr lang="fr-FR" sz="28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[k</a:t>
            </a:r>
            <a:r>
              <a:rPr lang="el-GR" altLang="fr-FR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p'</a:t>
            </a:r>
            <a:r>
              <a:rPr lang="fr-FR" altLang="fr-FR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ru-RU" altLang="fr-FR" sz="2800" dirty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о́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altLang="fr-FR" sz="20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G. P. 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[k</a:t>
            </a:r>
            <a:r>
              <a:rPr lang="ru-RU" altLang="fr-FR" sz="2800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о́</a:t>
            </a:r>
            <a:r>
              <a:rPr lang="fr-FR" altLang="fr-FR" sz="2800" u="sng" dirty="0" err="1">
                <a:solidFill>
                  <a:srgbClr val="000000"/>
                </a:solidFill>
                <a:cs typeface="Times New Roman" panose="02020603050405020304" pitchFamily="18" charset="0"/>
              </a:rPr>
              <a:t>p'</a:t>
            </a:r>
            <a:r>
              <a:rPr lang="fr-FR" altLang="fr-FR" sz="28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b="1" u="sng" dirty="0" err="1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>
                <a:solidFill>
                  <a:srgbClr val="0000FF"/>
                </a:solidFill>
                <a:cs typeface="Times New Roman" panose="02020603050405020304" pitchFamily="18" charset="0"/>
              </a:rPr>
              <a:t>ø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ко́</a:t>
            </a:r>
            <a:r>
              <a:rPr lang="ru-RU" altLang="fr-FR" sz="2800" u="sng" dirty="0" err="1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п</a:t>
            </a:r>
            <a:r>
              <a:rPr lang="ru-RU" altLang="fr-FR" sz="2800" b="1" dirty="0" err="1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и</a:t>
            </a:r>
            <a:r>
              <a:rPr lang="ru-RU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endParaRPr lang="fr-FR" sz="2800" b="1" u="sng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15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CONSÉQUENCES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541612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« Conservation du 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 » avec voyelle mobile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(déclinaison des déterminants)</a:t>
            </a:r>
            <a:endParaRPr lang="ru-RU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Exemple 1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: graphie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1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avec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disparition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 la voyelle mobile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Aft>
                <a:spcPts val="0"/>
              </a:spcAft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S.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m.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тре́</a:t>
            </a:r>
            <a:r>
              <a:rPr lang="ru-RU" altLang="fr-FR" sz="2800" u="sng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т</a:t>
            </a:r>
            <a:r>
              <a:rPr lang="ru-RU" altLang="fr-FR" sz="2800" b="1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и</a:t>
            </a:r>
            <a:r>
              <a:rPr lang="ru-RU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tré</a:t>
            </a:r>
            <a:r>
              <a:rPr lang="fr-FR" altLang="fr-FR" sz="2800" u="sng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t</a:t>
            </a:r>
            <a:r>
              <a:rPr lang="fr-FR" altLang="fr-FR" sz="2800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n.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trét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тре́ть</a:t>
            </a:r>
            <a:r>
              <a:rPr lang="ru-RU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е</a:t>
            </a:r>
            <a:r>
              <a:rPr lang="ru-RU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число́</a:t>
            </a:r>
            <a:endParaRPr lang="fr-FR" altLang="fr-FR" sz="2800" dirty="0" smtClean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>
              <a:spcAft>
                <a:spcPts val="0"/>
              </a:spcAft>
            </a:pPr>
            <a:endParaRPr lang="fr-FR" altLang="fr-FR" sz="2000" b="1" dirty="0">
              <a:solidFill>
                <a:srgbClr val="0000FF"/>
              </a:solidFill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spcAft>
                <a:spcPts val="0"/>
              </a:spcAft>
              <a:tabLst/>
            </a:pPr>
            <a:r>
              <a:rPr lang="fr-FR" alt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Exemple 2</a:t>
            </a:r>
            <a:r>
              <a:rPr lang="fr-FR" alt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:</a:t>
            </a:r>
            <a:r>
              <a:rPr lang="ru-RU" alt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graphie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avec disparition de la voyelle mobile </a:t>
            </a:r>
            <a:r>
              <a:rPr lang="fr-F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  <a:tabLst/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S. m.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ли́</a:t>
            </a:r>
            <a:r>
              <a:rPr lang="ru-RU" altLang="fr-FR" sz="2800" u="sng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с</a:t>
            </a:r>
            <a:r>
              <a:rPr lang="ru-RU" altLang="fr-FR" sz="2800" b="1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и</a:t>
            </a:r>
            <a:r>
              <a:rPr lang="ru-RU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í</a:t>
            </a:r>
            <a:r>
              <a:rPr lang="fr-FR" altLang="fr-FR" sz="2800" u="sng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s</a:t>
            </a:r>
            <a:r>
              <a:rPr lang="fr-FR" altLang="fr-FR" sz="2800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000" i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chemeClr val="tx1"/>
                </a:solidFill>
                <a:cs typeface="Times New Roman" panose="02020603050405020304" pitchFamily="18" charset="0"/>
              </a:rPr>
              <a:t>→ </a:t>
            </a:r>
            <a:r>
              <a:rPr 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S. f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í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s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>
                <a:solidFill>
                  <a:srgbClr val="0000FF"/>
                </a:solidFill>
                <a:cs typeface="Times New Roman" panose="02020603050405020304" pitchFamily="18" charset="0"/>
              </a:rPr>
              <a:t>ə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ли́сь</a:t>
            </a:r>
            <a:r>
              <a:rPr lang="ru-RU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я</a:t>
            </a:r>
            <a:r>
              <a:rPr lang="ru-RU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но́ра</a:t>
            </a:r>
            <a:endParaRPr lang="ru-RU" altLang="fr-FR" sz="2800" dirty="0" smtClean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>
              <a:spcAft>
                <a:spcPts val="0"/>
              </a:spcAft>
              <a:tabLst/>
            </a:pPr>
            <a:endParaRPr lang="ru-RU" altLang="fr-FR" sz="2000" b="1" dirty="0">
              <a:solidFill>
                <a:srgbClr val="0000FF"/>
              </a:solidFill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Aft>
                <a:spcPts val="0"/>
              </a:spcAft>
              <a:tabLst/>
            </a:pPr>
            <a:r>
              <a:rPr lang="fr-FR" alt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Exemple </a:t>
            </a:r>
            <a:r>
              <a:rPr lang="ru-RU" alt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fr-FR" alt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ru-RU" alt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graphie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avec disparition de la voyelle mobile </a:t>
            </a:r>
            <a:r>
              <a:rPr lang="fr-F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/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S. m. 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ч</a:t>
            </a:r>
            <a:r>
              <a:rPr lang="ru-RU" altLang="fr-FR" sz="2800" b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е</a:t>
            </a:r>
            <a:r>
              <a:rPr lang="ru-RU" altLang="fr-FR" sz="2800" b="1" u="sng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u="sng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č</a:t>
            </a:r>
            <a:r>
              <a:rPr lang="fr-FR" altLang="fr-FR" sz="2800" u="sng" dirty="0" err="1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e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000" i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chemeClr val="tx1"/>
                </a:solidFill>
                <a:cs typeface="Times New Roman" panose="02020603050405020304" pitchFamily="18" charset="0"/>
              </a:rPr>
              <a:t>→ </a:t>
            </a:r>
            <a:r>
              <a:rPr 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S. f.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č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ru-RU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о́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чь</a:t>
            </a:r>
            <a:r>
              <a:rPr lang="ru-RU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ё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э́то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  <a:endParaRPr lang="ru-RU" altLang="fr-FR" sz="2800" dirty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6973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CONSÉQUENCES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4834273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«</a:t>
            </a: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 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Apparition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-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conservation du </a:t>
            </a:r>
            <a:r>
              <a:rPr lang="fr-FR" sz="20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 »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(conjugaison des verbes)</a:t>
            </a: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altLang="fr-FR" sz="2800" b="1" dirty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spcAft>
                <a:spcPts val="0"/>
              </a:spcAft>
            </a:pPr>
            <a:r>
              <a:rPr lang="fr-FR" altLang="fr-FR" sz="2000" b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Exemple 1</a:t>
            </a:r>
            <a:r>
              <a:rPr lang="fr-F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: apparition de la voyelle mobile avec l’apparition du </a:t>
            </a:r>
            <a:r>
              <a:rPr lang="fr-FR" altLang="fr-FR" sz="20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jod</a:t>
            </a:r>
            <a:r>
              <a:rPr lang="fr-F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(graphie 4) : </a:t>
            </a:r>
          </a:p>
          <a:p>
            <a:pPr algn="ctr">
              <a:spcAft>
                <a:spcPts val="0"/>
              </a:spcAft>
            </a:pP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Inf. </a:t>
            </a:r>
            <a:r>
              <a:rPr lang="ru-RU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подли́ть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</a:t>
            </a:r>
            <a:r>
              <a:rPr lang="el-GR" altLang="fr-FR" sz="2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dl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í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t</a:t>
            </a:r>
            <a:r>
              <a:rPr lang="fr-FR" altLang="fr-FR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i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Prés.</a:t>
            </a:r>
            <a:r>
              <a:rPr lang="ru-RU" sz="2000" i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pə</a:t>
            </a:r>
            <a:r>
              <a:rPr lang="fr-FR" altLang="fr-FR" sz="2800" u="sng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d</a:t>
            </a:r>
            <a:r>
              <a:rPr lang="el-GR" altLang="fr-FR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u="sng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</a:t>
            </a:r>
            <a:r>
              <a:rPr lang="fr-FR" altLang="fr-FR" sz="2800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u</a:t>
            </a:r>
            <a:r>
              <a:rPr lang="fr-FR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́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800" u="sng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u="sng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ль</a:t>
            </a:r>
            <a:r>
              <a:rPr lang="ru-RU" sz="2800" dirty="0" smtClean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ю́</a:t>
            </a:r>
            <a:endParaRPr lang="fr-FR" sz="2800" dirty="0" smtClean="0">
              <a:solidFill>
                <a:srgbClr val="0000F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800" dirty="0" smtClean="0">
              <a:solidFill>
                <a:srgbClr val="0000F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/>
            </a:pPr>
            <a:r>
              <a:rPr lang="fr-FR" altLang="fr-FR" sz="2000" b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Exemple 2</a:t>
            </a:r>
            <a:r>
              <a:rPr lang="fr-FR" altLang="fr-FR" sz="200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: apparition de la voyelle mobile avec l’apparition du </a:t>
            </a:r>
            <a:r>
              <a:rPr lang="fr-FR" altLang="fr-FR" sz="2000" dirty="0" err="1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jod</a:t>
            </a:r>
            <a:r>
              <a:rPr lang="fr-FR" altLang="fr-FR" sz="200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(graphie 4) </a:t>
            </a:r>
            <a:r>
              <a:rPr lang="fr-F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ru-RU" altLang="fr-FR" sz="2000" dirty="0" smtClean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ctr">
              <a:spcAft>
                <a:spcPts val="0"/>
              </a:spcAft>
              <a:tabLst/>
            </a:pPr>
            <a:r>
              <a:rPr lang="fr-FR" altLang="fr-FR" sz="2000" i="1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Inf</a:t>
            </a:r>
            <a:r>
              <a:rPr lang="fr-FR" altLang="fr-FR" sz="20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сшить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[</a:t>
            </a:r>
            <a:r>
              <a:rPr lang="en-US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š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r>
              <a:rPr lang="fr-FR" altLang="fr-FR" sz="2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t</a:t>
            </a:r>
            <a:r>
              <a:rPr lang="fr-FR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000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→</a:t>
            </a:r>
            <a:r>
              <a:rPr lang="fr-FR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 Prés.</a:t>
            </a:r>
            <a:r>
              <a:rPr lang="ru-RU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 1</a:t>
            </a:r>
            <a:r>
              <a:rPr lang="fr-FR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u="sng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l-GR" altLang="fr-FR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Λ</a:t>
            </a:r>
            <a:r>
              <a:rPr lang="en-US" altLang="fr-FR" sz="2800" u="sng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š</a:t>
            </a:r>
            <a:r>
              <a:rPr lang="fr-FR" altLang="fr-FR" sz="2800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°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_ 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u</a:t>
            </a:r>
            <a:r>
              <a:rPr lang="fr-FR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́</a:t>
            </a:r>
            <a:r>
              <a:rPr lang="fr-FR" altLang="fr-FR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u="sng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с</a:t>
            </a:r>
            <a:r>
              <a:rPr lang="ru-RU" altLang="fr-FR" sz="2800" b="1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о</a:t>
            </a:r>
            <a:r>
              <a:rPr lang="ru-RU" altLang="fr-FR" sz="2800" u="sng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ш</a:t>
            </a:r>
            <a:r>
              <a:rPr lang="ru-RU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ь</a:t>
            </a:r>
            <a:r>
              <a:rPr lang="ru-RU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ю́</a:t>
            </a:r>
            <a:endParaRPr lang="fr-FR" altLang="fr-FR" sz="2800" dirty="0" smtClean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>
              <a:spcAft>
                <a:spcPts val="0"/>
              </a:spcAft>
              <a:tabLst/>
            </a:pPr>
            <a:endParaRPr lang="fr-FR" altLang="fr-FR" sz="2000" b="1" dirty="0" smtClean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>
              <a:spcAft>
                <a:spcPts val="0"/>
              </a:spcAft>
              <a:tabLst/>
            </a:pPr>
            <a:r>
              <a:rPr lang="fr-FR" altLang="fr-FR" sz="2000" b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Exemple 3</a:t>
            </a:r>
            <a:r>
              <a:rPr lang="fr-F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: voyelle mobile avec </a:t>
            </a:r>
            <a:r>
              <a:rPr lang="fr-FR" altLang="fr-FR" sz="20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jod</a:t>
            </a:r>
            <a:r>
              <a:rPr lang="fr-F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(graphie 1) :</a:t>
            </a:r>
          </a:p>
          <a:p>
            <a:pPr algn="ctr">
              <a:spcAft>
                <a:spcPts val="0"/>
              </a:spcAft>
              <a:tabLst/>
            </a:pPr>
            <a:r>
              <a:rPr lang="fr-FR" altLang="fr-FR" sz="2000" i="1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Inf</a:t>
            </a:r>
            <a:r>
              <a:rPr lang="fr-FR" altLang="fr-FR" sz="2000" i="1" dirty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о</a:t>
            </a:r>
            <a:r>
              <a:rPr lang="ru-RU" altLang="fr-FR" sz="2800" u="sng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т</a:t>
            </a:r>
            <a:r>
              <a:rPr lang="ru-RU" altLang="fr-FR" sz="2800" b="1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о</a:t>
            </a:r>
            <a:r>
              <a:rPr lang="ru-RU" altLang="fr-FR" sz="2800" b="1" u="sng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ти́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[</a:t>
            </a:r>
            <a:r>
              <a:rPr lang="fr-FR" altLang="fr-FR" sz="2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ə</a:t>
            </a:r>
            <a:r>
              <a:rPr lang="fr-FR" altLang="fr-FR" sz="2800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t</a:t>
            </a:r>
            <a:r>
              <a:rPr lang="el-GR" altLang="fr-FR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t'i</a:t>
            </a:r>
            <a:r>
              <a:rPr lang="fr-FR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́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Prés.</a:t>
            </a:r>
            <a:r>
              <a:rPr lang="ru-RU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ə</a:t>
            </a:r>
            <a:r>
              <a:rPr lang="fr-FR" altLang="fr-FR" sz="2800" u="sng" dirty="0" err="1">
                <a:solidFill>
                  <a:srgbClr val="000000"/>
                </a:solidFill>
                <a:cs typeface="Times New Roman" panose="02020603050405020304" pitchFamily="18" charset="0"/>
              </a:rPr>
              <a:t>t</a:t>
            </a:r>
            <a:r>
              <a:rPr lang="el-GR" altLang="fr-FR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d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u</a:t>
            </a:r>
            <a:r>
              <a:rPr lang="fr-FR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́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о</a:t>
            </a:r>
            <a:r>
              <a:rPr lang="ru-RU" altLang="fr-FR" sz="2800" u="sng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т</a:t>
            </a:r>
            <a:r>
              <a:rPr lang="ru-RU" altLang="fr-FR" sz="2800" b="1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о</a:t>
            </a:r>
            <a:r>
              <a:rPr lang="ru-RU" altLang="fr-FR" sz="2800" b="1" u="sng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д</a:t>
            </a:r>
            <a:r>
              <a:rPr lang="ru-RU" altLang="fr-FR" sz="2800" dirty="0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у́</a:t>
            </a:r>
          </a:p>
          <a:p>
            <a:pPr algn="ctr">
              <a:spcAft>
                <a:spcPts val="0"/>
              </a:spcAft>
              <a:tabLst/>
            </a:pPr>
            <a:endParaRPr lang="ru-RU" altLang="fr-FR" sz="2000" dirty="0" smtClean="0">
              <a:solidFill>
                <a:srgbClr val="0000FF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spcAft>
                <a:spcPts val="0"/>
              </a:spcAft>
            </a:pPr>
            <a:r>
              <a:rPr lang="fr-FR" altLang="fr-FR" sz="2000" b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Exemple </a:t>
            </a:r>
            <a:r>
              <a:rPr lang="ru-RU" altLang="fr-FR" sz="2000" b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fr-F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: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graphie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</a:rPr>
              <a:t>3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graphie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lvl="0" algn="ctr">
              <a:spcAft>
                <a:spcPts val="0"/>
              </a:spcAft>
              <a:tabLst/>
            </a:pPr>
            <a:r>
              <a:rPr lang="fr-FR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Prés.</a:t>
            </a:r>
            <a:r>
              <a:rPr lang="ru-RU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fr-F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чита́</a:t>
            </a:r>
            <a:r>
              <a:rPr lang="ru-RU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ют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č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'itá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ut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fr-FR" sz="28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Imp.</a:t>
            </a:r>
            <a:r>
              <a:rPr lang="ru-RU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č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'itá</a:t>
            </a:r>
            <a:r>
              <a:rPr lang="fr-FR" altLang="fr-FR" sz="28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] </a:t>
            </a:r>
            <a:r>
              <a:rPr lang="ru-RU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чита́</a:t>
            </a:r>
            <a:r>
              <a:rPr lang="ru-RU" altLang="fr-FR" sz="2800" b="1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й</a:t>
            </a:r>
            <a:r>
              <a:rPr lang="ru-RU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!</a:t>
            </a:r>
            <a:endParaRPr lang="ru-RU" altLang="fr-FR" sz="2800" dirty="0">
              <a:solidFill>
                <a:srgbClr val="0000FF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0266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14400"/>
            <a:ext cx="7620000" cy="5029200"/>
          </a:xfrm>
          <a:prstGeom prst="rect">
            <a:avLst/>
          </a:prstGeom>
        </p:spPr>
      </p:pic>
      <p:sp>
        <p:nvSpPr>
          <p:cNvPr id="112643" name="AutoShape 2"/>
          <p:cNvSpPr>
            <a:spLocks noChangeArrowheads="1"/>
          </p:cNvSpPr>
          <p:nvPr/>
        </p:nvSpPr>
        <p:spPr bwMode="auto">
          <a:xfrm>
            <a:off x="4932040" y="188640"/>
            <a:ext cx="4032250" cy="1692275"/>
          </a:xfrm>
          <a:prstGeom prst="wedgeEllipseCallout">
            <a:avLst>
              <a:gd name="adj1" fmla="val -79712"/>
              <a:gd name="adj2" fmla="val 90725"/>
            </a:avLst>
          </a:prstGeom>
          <a:solidFill>
            <a:srgbClr val="FFCC66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ru-RU" altLang="fr-FR" sz="3600" dirty="0" smtClean="0">
                <a:solidFill>
                  <a:srgbClr val="000000"/>
                </a:solidFill>
                <a:latin typeface="+mn-lt"/>
              </a:rPr>
              <a:t>ВОПРОСЫ ЕСТЬ?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1394870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EXERCICES</a:t>
            </a:r>
          </a:p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Lisez les mots ci-dessous et trouvez le son « </a:t>
            </a:r>
            <a:r>
              <a:rPr lang="fr-FR" altLang="fr-FR" i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jod</a:t>
            </a:r>
            <a:r>
              <a:rPr lang="fr-FR" altLang="fr-FR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 », s’il existe, et indiquez la graphie utilisée :</a:t>
            </a:r>
            <a:endParaRPr lang="fr-FR" altLang="fr-FR" i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844824"/>
            <a:ext cx="8640763" cy="4803495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семья́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за́яц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тай</a:t>
            </a:r>
            <a:r>
              <a:rPr lang="ru-RU" altLang="fr-FR" sz="1800" u="sng" dirty="0" smtClean="0">
                <a:solidFill>
                  <a:srgbClr val="000000"/>
                </a:solidFill>
                <a:latin typeface="+mn-lt"/>
              </a:rPr>
              <a:t>г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а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Япо́ния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 smtClean="0">
                <a:solidFill>
                  <a:srgbClr val="000000"/>
                </a:solidFill>
              </a:rPr>
              <a:t>Еги́пет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ёж</a:t>
            </a:r>
            <a:endParaRPr lang="fr-FR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сою́з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объём</a:t>
            </a:r>
            <a:endParaRPr lang="fr-FR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>
                <a:solidFill>
                  <a:srgbClr val="000000"/>
                </a:solidFill>
                <a:latin typeface="+mn-lt"/>
              </a:rPr>
              <a:t>и́мя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земля́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 </a:t>
            </a:r>
            <a:endParaRPr lang="fr-FR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 smtClean="0">
                <a:solidFill>
                  <a:srgbClr val="000000"/>
                </a:solidFill>
              </a:rPr>
              <a:t>геро́й</a:t>
            </a:r>
            <a:r>
              <a:rPr lang="ru-RU" altLang="fr-FR" sz="1800" dirty="0" smtClean="0">
                <a:solidFill>
                  <a:srgbClr val="000000"/>
                </a:solidFill>
              </a:rPr>
              <a:t> </a:t>
            </a:r>
            <a:endParaRPr lang="fr-FR" altLang="fr-FR" sz="1800" dirty="0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 smtClean="0">
                <a:solidFill>
                  <a:srgbClr val="000000"/>
                </a:solidFill>
              </a:rPr>
              <a:t>ноя́брь</a:t>
            </a:r>
            <a:endParaRPr lang="fr-FR" altLang="fr-FR" sz="1800" dirty="0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>
                <a:solidFill>
                  <a:srgbClr val="000000"/>
                </a:solidFill>
              </a:rPr>
              <a:t>мой</a:t>
            </a:r>
            <a:endParaRPr lang="fr-FR" altLang="fr-FR" sz="1800" dirty="0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есть</a:t>
            </a:r>
            <a:endParaRPr lang="fr-FR" altLang="fr-FR" sz="1800" dirty="0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</a:rPr>
              <a:t>юг</a:t>
            </a:r>
            <a:endParaRPr lang="fr-FR" altLang="fr-FR" sz="1800" dirty="0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 smtClean="0">
                <a:solidFill>
                  <a:srgbClr val="000000"/>
                </a:solidFill>
              </a:rPr>
              <a:t>пье́са</a:t>
            </a:r>
            <a:endParaRPr lang="fr-FR" altLang="fr-FR" sz="1800" dirty="0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Росси́я</a:t>
            </a:r>
            <a:r>
              <a:rPr lang="fr-FR" altLang="fr-FR" sz="1800" dirty="0" smtClean="0">
                <a:solidFill>
                  <a:srgbClr val="000000"/>
                </a:solidFill>
              </a:rPr>
              <a:t> </a:t>
            </a:r>
            <a:endParaRPr lang="ru-RU" altLang="fr-FR" sz="1800" dirty="0">
              <a:solidFill>
                <a:srgbClr val="000000"/>
              </a:solidFill>
            </a:endParaRP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4571999" y="1844824"/>
            <a:ext cx="4325939" cy="4803495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>
                <a:solidFill>
                  <a:srgbClr val="000000"/>
                </a:solidFill>
                <a:latin typeface="+mn-lt"/>
              </a:rPr>
              <a:t>семь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я́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  <a:r>
              <a:rPr lang="fr-FR" altLang="fr-FR" sz="1800" dirty="0" smtClean="0">
                <a:solidFill>
                  <a:srgbClr val="0000FF"/>
                </a:solidFill>
                <a:latin typeface="+mn-lt"/>
              </a:rPr>
              <a:t>graphie 4</a:t>
            </a: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за́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яц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  <a:r>
              <a:rPr lang="fr-FR" altLang="fr-FR" sz="1800" dirty="0" smtClean="0">
                <a:solidFill>
                  <a:srgbClr val="0000FF"/>
                </a:solidFill>
              </a:rPr>
              <a:t>graphie 3</a:t>
            </a:r>
            <a:endParaRPr lang="fr-FR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ю́мор</a:t>
            </a:r>
            <a:r>
              <a:rPr lang="fr-FR" altLang="fr-FR" sz="1800" dirty="0">
                <a:solidFill>
                  <a:srgbClr val="000000"/>
                </a:solidFill>
              </a:rPr>
              <a:t>		</a:t>
            </a:r>
            <a:r>
              <a:rPr lang="fr-FR" altLang="fr-FR" sz="1800" dirty="0">
                <a:solidFill>
                  <a:srgbClr val="0000FF"/>
                </a:solidFill>
              </a:rPr>
              <a:t>graphie </a:t>
            </a:r>
            <a:r>
              <a:rPr lang="fr-FR" altLang="fr-FR" sz="1800" dirty="0" smtClean="0">
                <a:solidFill>
                  <a:srgbClr val="0000FF"/>
                </a:solidFill>
              </a:rPr>
              <a:t>2</a:t>
            </a:r>
            <a:endParaRPr lang="fr-FR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err="1">
                <a:solidFill>
                  <a:srgbClr val="000000"/>
                </a:solidFill>
                <a:latin typeface="+mn-lt"/>
              </a:rPr>
              <a:t>Япо́ни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я</a:t>
            </a:r>
            <a:r>
              <a:rPr lang="fr-FR" altLang="fr-FR" sz="1800" dirty="0">
                <a:solidFill>
                  <a:srgbClr val="000000"/>
                </a:solidFill>
              </a:rPr>
              <a:t>	</a:t>
            </a:r>
            <a:r>
              <a:rPr lang="fr-FR" altLang="fr-FR" sz="1800" dirty="0" smtClean="0">
                <a:solidFill>
                  <a:srgbClr val="0000FF"/>
                </a:solidFill>
              </a:rPr>
              <a:t>graphie 2, graphie 3</a:t>
            </a:r>
            <a:endParaRPr lang="fr-FR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baseline="-25000" dirty="0">
                <a:solidFill>
                  <a:srgbClr val="0000FF"/>
                </a:solidFill>
                <a:latin typeface="+mn-lt"/>
              </a:rPr>
              <a:t>	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Еги́пет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  <a:r>
              <a:rPr lang="fr-FR" altLang="fr-FR" sz="1800" dirty="0" smtClean="0">
                <a:solidFill>
                  <a:srgbClr val="0000FF"/>
                </a:solidFill>
              </a:rPr>
              <a:t>graphie </a:t>
            </a:r>
            <a:r>
              <a:rPr lang="fr-FR" altLang="fr-FR" sz="1800" dirty="0">
                <a:solidFill>
                  <a:srgbClr val="0000FF"/>
                </a:solidFill>
              </a:rPr>
              <a:t>2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baseline="-25000" dirty="0">
                <a:solidFill>
                  <a:srgbClr val="0000FF"/>
                </a:solidFill>
                <a:latin typeface="+mn-lt"/>
              </a:rPr>
              <a:t>	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smtClean="0">
                <a:solidFill>
                  <a:srgbClr val="000000"/>
                </a:solidFill>
                <a:latin typeface="+mn-lt"/>
              </a:rPr>
              <a:t>ёж</a:t>
            </a:r>
            <a:r>
              <a:rPr lang="fr-FR" altLang="fr-FR" sz="1800" dirty="0">
                <a:solidFill>
                  <a:srgbClr val="000000"/>
                </a:solidFill>
              </a:rPr>
              <a:t>		</a:t>
            </a:r>
            <a:r>
              <a:rPr lang="fr-FR" altLang="fr-FR" sz="1800" dirty="0">
                <a:solidFill>
                  <a:srgbClr val="0000FF"/>
                </a:solidFill>
              </a:rPr>
              <a:t>graphie 2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>
                <a:solidFill>
                  <a:srgbClr val="000000"/>
                </a:solidFill>
                <a:latin typeface="+mn-lt"/>
              </a:rPr>
              <a:t>со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ю́з</a:t>
            </a:r>
            <a:r>
              <a:rPr lang="fr-FR" altLang="fr-FR" sz="1800" dirty="0">
                <a:solidFill>
                  <a:srgbClr val="000000"/>
                </a:solidFill>
              </a:rPr>
              <a:t>		</a:t>
            </a:r>
            <a:r>
              <a:rPr lang="fr-FR" altLang="fr-FR" sz="1800" dirty="0">
                <a:solidFill>
                  <a:srgbClr val="0000FF"/>
                </a:solidFill>
              </a:rPr>
              <a:t>graphie 3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err="1">
                <a:solidFill>
                  <a:srgbClr val="000000"/>
                </a:solidFill>
                <a:latin typeface="+mn-lt"/>
              </a:rPr>
              <a:t>объ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ём</a:t>
            </a:r>
            <a:r>
              <a:rPr lang="fr-FR" altLang="fr-FR" sz="1800" dirty="0">
                <a:solidFill>
                  <a:srgbClr val="000000"/>
                </a:solidFill>
              </a:rPr>
              <a:t>		</a:t>
            </a:r>
            <a:r>
              <a:rPr lang="fr-FR" altLang="fr-FR" sz="1800" dirty="0">
                <a:solidFill>
                  <a:srgbClr val="0000FF"/>
                </a:solidFill>
              </a:rPr>
              <a:t>graphie </a:t>
            </a:r>
            <a:r>
              <a:rPr lang="fr-FR" altLang="fr-FR" sz="1800" dirty="0" smtClean="0">
                <a:solidFill>
                  <a:srgbClr val="0000FF"/>
                </a:solidFill>
              </a:rPr>
              <a:t>5</a:t>
            </a:r>
            <a:endParaRPr lang="ru-RU" altLang="fr-FR" sz="1800" dirty="0" smtClean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err="1" smtClean="0">
                <a:solidFill>
                  <a:srgbClr val="000000"/>
                </a:solidFill>
                <a:latin typeface="+mn-lt"/>
              </a:rPr>
              <a:t>и́мя</a:t>
            </a: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	</a:t>
            </a:r>
            <a:r>
              <a:rPr lang="fr-FR" altLang="fr-FR" sz="1800" dirty="0" smtClean="0">
                <a:solidFill>
                  <a:srgbClr val="0000FF"/>
                </a:solidFill>
                <a:latin typeface="+mn-lt"/>
              </a:rPr>
              <a:t>pas de « </a:t>
            </a:r>
            <a:r>
              <a:rPr lang="fr-FR" altLang="fr-FR" sz="1800" dirty="0" err="1" smtClean="0">
                <a:solidFill>
                  <a:srgbClr val="0000FF"/>
                </a:solidFill>
                <a:latin typeface="+mn-lt"/>
              </a:rPr>
              <a:t>jod</a:t>
            </a:r>
            <a:r>
              <a:rPr lang="fr-FR" altLang="fr-FR" sz="1800" dirty="0" smtClean="0">
                <a:solidFill>
                  <a:srgbClr val="0000FF"/>
                </a:solidFill>
                <a:latin typeface="+mn-lt"/>
              </a:rPr>
              <a:t> »</a:t>
            </a:r>
            <a:endParaRPr lang="ru-RU" altLang="fr-FR" sz="1800" dirty="0" smtClean="0">
              <a:solidFill>
                <a:srgbClr val="0000FF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земля́</a:t>
            </a:r>
            <a:r>
              <a:rPr lang="fr-FR" altLang="fr-FR" sz="1800" dirty="0" smtClean="0">
                <a:solidFill>
                  <a:srgbClr val="0000FF"/>
                </a:solidFill>
              </a:rPr>
              <a:t>		pas </a:t>
            </a:r>
            <a:r>
              <a:rPr lang="fr-FR" altLang="fr-FR" sz="1800" dirty="0">
                <a:solidFill>
                  <a:srgbClr val="0000FF"/>
                </a:solidFill>
              </a:rPr>
              <a:t>de « </a:t>
            </a:r>
            <a:r>
              <a:rPr lang="fr-FR" altLang="fr-FR" sz="1800" dirty="0" err="1">
                <a:solidFill>
                  <a:srgbClr val="0000FF"/>
                </a:solidFill>
              </a:rPr>
              <a:t>jod</a:t>
            </a:r>
            <a:r>
              <a:rPr lang="fr-FR" altLang="fr-FR" sz="1800" dirty="0">
                <a:solidFill>
                  <a:srgbClr val="0000FF"/>
                </a:solidFill>
              </a:rPr>
              <a:t> »</a:t>
            </a:r>
            <a:endParaRPr lang="fr-FR" altLang="fr-FR" sz="18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err="1">
                <a:solidFill>
                  <a:srgbClr val="000000"/>
                </a:solidFill>
              </a:rPr>
              <a:t>геро́й</a:t>
            </a:r>
            <a:r>
              <a:rPr lang="fr-FR" altLang="fr-FR" sz="1800" baseline="-25000" dirty="0" err="1" smtClean="0">
                <a:solidFill>
                  <a:srgbClr val="0000FF"/>
                </a:solidFill>
                <a:latin typeface="+mn-lt"/>
              </a:rPr>
              <a:t>jod</a:t>
            </a:r>
            <a:r>
              <a:rPr lang="fr-FR" altLang="fr-FR" sz="1800" baseline="-25000" dirty="0" smtClean="0">
                <a:solidFill>
                  <a:srgbClr val="0000FF"/>
                </a:solidFill>
                <a:latin typeface="+mn-lt"/>
              </a:rPr>
              <a:t>		</a:t>
            </a:r>
            <a:r>
              <a:rPr lang="fr-FR" altLang="fr-FR" sz="1800" dirty="0" smtClean="0">
                <a:solidFill>
                  <a:srgbClr val="0000FF"/>
                </a:solidFill>
              </a:rPr>
              <a:t>graphie 1</a:t>
            </a:r>
            <a:endParaRPr lang="ru-RU" altLang="fr-FR" sz="1800" baseline="-25000" dirty="0">
              <a:solidFill>
                <a:srgbClr val="0000FF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>
                <a:solidFill>
                  <a:srgbClr val="000000"/>
                </a:solidFill>
              </a:rPr>
              <a:t>но</a:t>
            </a:r>
            <a:r>
              <a:rPr lang="fr-FR" altLang="fr-FR" sz="1800" baseline="-25000" dirty="0" err="1">
                <a:solidFill>
                  <a:srgbClr val="0000FF"/>
                </a:solidFill>
                <a:latin typeface="+mn-lt"/>
              </a:rPr>
              <a:t>jod</a:t>
            </a:r>
            <a:r>
              <a:rPr lang="ru-RU" altLang="fr-FR" sz="1800" dirty="0" err="1" smtClean="0">
                <a:solidFill>
                  <a:srgbClr val="000000"/>
                </a:solidFill>
              </a:rPr>
              <a:t>я́брь</a:t>
            </a:r>
            <a:r>
              <a:rPr lang="fr-FR" altLang="fr-FR" sz="1800" dirty="0" smtClean="0">
                <a:solidFill>
                  <a:srgbClr val="000000"/>
                </a:solidFill>
              </a:rPr>
              <a:t> </a:t>
            </a:r>
            <a:r>
              <a:rPr lang="fr-FR" altLang="fr-FR" sz="1800" dirty="0">
                <a:solidFill>
                  <a:srgbClr val="000000"/>
                </a:solidFill>
              </a:rPr>
              <a:t>	</a:t>
            </a:r>
            <a:r>
              <a:rPr lang="fr-FR" altLang="fr-FR" sz="1800" dirty="0" smtClean="0">
                <a:solidFill>
                  <a:srgbClr val="0000FF"/>
                </a:solidFill>
              </a:rPr>
              <a:t>graphie </a:t>
            </a:r>
            <a:r>
              <a:rPr lang="fr-FR" altLang="fr-FR" sz="1800" dirty="0">
                <a:solidFill>
                  <a:srgbClr val="0000FF"/>
                </a:solidFill>
              </a:rPr>
              <a:t>3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</a:rPr>
              <a:t>мой</a:t>
            </a:r>
            <a:r>
              <a:rPr lang="fr-FR" altLang="fr-FR" sz="1800" baseline="-25000" dirty="0" err="1" smtClean="0">
                <a:solidFill>
                  <a:srgbClr val="0000FF"/>
                </a:solidFill>
              </a:rPr>
              <a:t>jod</a:t>
            </a:r>
            <a:r>
              <a:rPr lang="fr-FR" altLang="fr-FR" sz="1800" baseline="-25000" dirty="0">
                <a:solidFill>
                  <a:srgbClr val="0000FF"/>
                </a:solidFill>
              </a:rPr>
              <a:t>		</a:t>
            </a:r>
            <a:r>
              <a:rPr lang="fr-FR" altLang="fr-FR" sz="1800" dirty="0">
                <a:solidFill>
                  <a:srgbClr val="0000FF"/>
                </a:solidFill>
              </a:rPr>
              <a:t>graphie 1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fr-FR" altLang="fr-FR" sz="1800" baseline="-25000" dirty="0" err="1" smtClean="0">
                <a:solidFill>
                  <a:srgbClr val="0000FF"/>
                </a:solidFill>
              </a:rPr>
              <a:t>jod</a:t>
            </a:r>
            <a:r>
              <a:rPr lang="ru-RU" altLang="fr-FR" sz="1800" dirty="0" smtClean="0">
                <a:solidFill>
                  <a:srgbClr val="000000"/>
                </a:solidFill>
              </a:rPr>
              <a:t>есть</a:t>
            </a:r>
            <a:r>
              <a:rPr lang="fr-FR" altLang="fr-FR" sz="1800" dirty="0" smtClean="0">
                <a:solidFill>
                  <a:srgbClr val="0000FF"/>
                </a:solidFill>
              </a:rPr>
              <a:t>		graphie </a:t>
            </a:r>
            <a:r>
              <a:rPr lang="fr-FR" altLang="fr-FR" sz="1800" dirty="0">
                <a:solidFill>
                  <a:srgbClr val="0000FF"/>
                </a:solidFill>
              </a:rPr>
              <a:t>2</a:t>
            </a:r>
            <a:r>
              <a:rPr lang="ru-RU" altLang="fr-FR" sz="1800" dirty="0" smtClean="0">
                <a:solidFill>
                  <a:srgbClr val="000000"/>
                </a:solidFill>
              </a:rPr>
              <a:t> </a:t>
            </a: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fr-FR" altLang="fr-FR" sz="1800" baseline="-25000" dirty="0" err="1">
                <a:solidFill>
                  <a:srgbClr val="0000FF"/>
                </a:solidFill>
              </a:rPr>
              <a:t>jod</a:t>
            </a:r>
            <a:r>
              <a:rPr lang="ru-RU" altLang="fr-FR" sz="1800" dirty="0" smtClean="0">
                <a:solidFill>
                  <a:srgbClr val="000000"/>
                </a:solidFill>
              </a:rPr>
              <a:t>юг</a:t>
            </a:r>
            <a:r>
              <a:rPr lang="fr-FR" altLang="fr-FR" sz="1800" dirty="0" smtClean="0">
                <a:solidFill>
                  <a:srgbClr val="0000FF"/>
                </a:solidFill>
              </a:rPr>
              <a:t>		graphie </a:t>
            </a:r>
            <a:r>
              <a:rPr lang="fr-FR" altLang="fr-FR" sz="1800" dirty="0">
                <a:solidFill>
                  <a:srgbClr val="0000FF"/>
                </a:solidFill>
              </a:rPr>
              <a:t>2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err="1" smtClean="0">
                <a:solidFill>
                  <a:srgbClr val="000000"/>
                </a:solidFill>
              </a:rPr>
              <a:t>пь</a:t>
            </a:r>
            <a:r>
              <a:rPr lang="fr-FR" altLang="fr-FR" sz="1800" baseline="-25000" dirty="0" err="1">
                <a:solidFill>
                  <a:srgbClr val="0000FF"/>
                </a:solidFill>
              </a:rPr>
              <a:t>jod</a:t>
            </a:r>
            <a:r>
              <a:rPr lang="ru-RU" altLang="fr-FR" sz="1800" dirty="0" err="1" smtClean="0">
                <a:solidFill>
                  <a:srgbClr val="000000"/>
                </a:solidFill>
              </a:rPr>
              <a:t>е́са</a:t>
            </a:r>
            <a:r>
              <a:rPr lang="fr-FR" altLang="fr-FR" sz="1800" dirty="0" smtClean="0">
                <a:solidFill>
                  <a:srgbClr val="0000FF"/>
                </a:solidFill>
              </a:rPr>
              <a:t>		graphie </a:t>
            </a:r>
            <a:r>
              <a:rPr lang="fr-FR" altLang="fr-FR" sz="1800" dirty="0">
                <a:solidFill>
                  <a:srgbClr val="0000FF"/>
                </a:solidFill>
              </a:rPr>
              <a:t>4</a:t>
            </a:r>
            <a:endParaRPr lang="ru-RU" altLang="fr-FR" sz="1800" dirty="0">
              <a:solidFill>
                <a:srgbClr val="000000"/>
              </a:solidFill>
            </a:endParaRPr>
          </a:p>
          <a:p>
            <a:pPr algn="just" eaLnBrk="1" hangingPunct="1">
              <a:spcBef>
                <a:spcPts val="0"/>
              </a:spcBef>
              <a:buSzPct val="100000"/>
            </a:pPr>
            <a:r>
              <a:rPr lang="fr-FR" altLang="fr-FR" sz="1800" dirty="0" smtClean="0">
                <a:solidFill>
                  <a:srgbClr val="000000"/>
                </a:solidFill>
              </a:rPr>
              <a:t>	</a:t>
            </a:r>
            <a:r>
              <a:rPr lang="ru-RU" altLang="fr-FR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Росси́</a:t>
            </a:r>
            <a:r>
              <a:rPr lang="fr-FR" altLang="fr-FR" sz="1800" baseline="-25000" dirty="0" err="1" smtClean="0">
                <a:solidFill>
                  <a:srgbClr val="0000FF"/>
                </a:solidFill>
              </a:rPr>
              <a:t>jod</a:t>
            </a:r>
            <a:r>
              <a:rPr lang="ru-RU" altLang="fr-FR" sz="1800" dirty="0" smtClean="0">
                <a:solidFill>
                  <a:srgbClr val="000000"/>
                </a:solidFill>
              </a:rPr>
              <a:t>я</a:t>
            </a:r>
            <a:r>
              <a:rPr lang="fr-FR" altLang="fr-FR" sz="1800" dirty="0" smtClean="0">
                <a:solidFill>
                  <a:srgbClr val="0000FF"/>
                </a:solidFill>
              </a:rPr>
              <a:t>		graphie </a:t>
            </a:r>
            <a:r>
              <a:rPr lang="fr-FR" altLang="fr-FR" sz="1800" dirty="0">
                <a:solidFill>
                  <a:srgbClr val="0000FF"/>
                </a:solidFill>
              </a:rPr>
              <a:t>3</a:t>
            </a:r>
            <a:endParaRPr lang="ru-RU" altLang="fr-FR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1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PLAN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48005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CLASSIFICATION ET RÔLE DES VOYELLES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RÔLE DES SIGNES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FONCTIONNEMENT DE LA VOYELLE MOBILE</a:t>
            </a:r>
          </a:p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GRAPHIES DU JOD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CONSÉQUENCES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50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PLAN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48005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CLASSIFICATION ET RÔLE DES VOYELLES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RÔLE DES SIGNES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FONCTIONNEMENT DE LA VOYELLE MOBILE</a:t>
            </a:r>
          </a:p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GRAPHIES DU JOD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CONSÉQUENCES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717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CLASSIFICATION ET RÔLE DES VOYELLES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5634492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Les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5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voyelles </a:t>
            </a: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de « 1</a:t>
            </a:r>
            <a:r>
              <a:rPr lang="fr-FR" sz="2000" b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re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 »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sont : </a:t>
            </a: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А, О, У, Ы, Э</a:t>
            </a:r>
          </a:p>
          <a:p>
            <a:pPr algn="just">
              <a:spcAft>
                <a:spcPts val="0"/>
              </a:spcAft>
            </a:pPr>
            <a:endParaRPr lang="ru-RU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Ces voyelles notent la dureté des consonnes qui les précèdent immédiatement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(sauf consonnes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toujours molles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</a:rPr>
              <a:t>ч, щ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) : </a:t>
            </a: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Les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5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voyelles </a:t>
            </a:r>
            <a:r>
              <a:rPr lang="fr-FR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de 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« 2</a:t>
            </a:r>
            <a:r>
              <a:rPr lang="fr-FR" sz="2000" b="1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 »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de même valeur phonologique sont : </a:t>
            </a: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Я,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Ё,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Ю,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И, Е</a:t>
            </a: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Ces voyelles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notent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la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mollesse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des consonnes qui les précèdent immédiatement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(sauf consonnes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toujours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dures 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</a:rPr>
              <a:t>ж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chemeClr val="tx1"/>
                </a:solidFill>
                <a:ea typeface="Times New Roman" panose="02020603050405020304" pitchFamily="18" charset="0"/>
              </a:rPr>
              <a:t> ш,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ц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) 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: </a:t>
            </a: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399162"/>
              </p:ext>
            </p:extLst>
          </p:nvPr>
        </p:nvGraphicFramePr>
        <p:xfrm>
          <a:off x="1527168" y="2852936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05759338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16958133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02597965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27993861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29108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ма</a:t>
                      </a:r>
                      <a:r>
                        <a:rPr lang="ru-RU" sz="2000" u="none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т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ч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по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р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лу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к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ны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ть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мэ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р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565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m°a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p°or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°]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l°uk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°]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n°</a:t>
                      </a:r>
                      <a:r>
                        <a:rPr lang="fr-FR" sz="2000" strike="sngStrike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t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m°ep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°]</a:t>
                      </a:r>
                      <a:endParaRPr lang="ru-RU" sz="2000" dirty="0" smtClean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421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ma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por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luk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[nit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mep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05434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453103"/>
              </p:ext>
            </p:extLst>
          </p:nvPr>
        </p:nvGraphicFramePr>
        <p:xfrm>
          <a:off x="1523087" y="5883319"/>
          <a:ext cx="60960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51990467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4135909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77335313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96971814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029558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мя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ч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пё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р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лю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к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ни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ть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ме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р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180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[m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a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p</a:t>
                      </a:r>
                      <a:r>
                        <a:rPr lang="fr-FR" altLang="fr-FR" sz="2000" dirty="0" err="1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or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[l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uk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[n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it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[m</a:t>
                      </a:r>
                      <a:r>
                        <a:rPr lang="fr-FR" altLang="fr-FR" sz="2000" dirty="0" smtClean="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ep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]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590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93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RAPPEL : REDUCTION VOCALIQUE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532671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248517"/>
              </p:ext>
            </p:extLst>
          </p:nvPr>
        </p:nvGraphicFramePr>
        <p:xfrm>
          <a:off x="1013057" y="3501008"/>
          <a:ext cx="7125969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9367">
                  <a:extLst>
                    <a:ext uri="{9D8B030D-6E8A-4147-A177-3AD203B41FA5}">
                      <a16:colId xmlns:a16="http://schemas.microsoft.com/office/drawing/2014/main" val="3057593380"/>
                    </a:ext>
                  </a:extLst>
                </a:gridCol>
                <a:gridCol w="1132205">
                  <a:extLst>
                    <a:ext uri="{9D8B030D-6E8A-4147-A177-3AD203B41FA5}">
                      <a16:colId xmlns:a16="http://schemas.microsoft.com/office/drawing/2014/main" val="2585219475"/>
                    </a:ext>
                  </a:extLst>
                </a:gridCol>
                <a:gridCol w="1185862">
                  <a:extLst>
                    <a:ext uri="{9D8B030D-6E8A-4147-A177-3AD203B41FA5}">
                      <a16:colId xmlns:a16="http://schemas.microsoft.com/office/drawing/2014/main" val="334311477"/>
                    </a:ext>
                  </a:extLst>
                </a:gridCol>
                <a:gridCol w="1132205">
                  <a:extLst>
                    <a:ext uri="{9D8B030D-6E8A-4147-A177-3AD203B41FA5}">
                      <a16:colId xmlns:a16="http://schemas.microsoft.com/office/drawing/2014/main" val="2169581338"/>
                    </a:ext>
                  </a:extLst>
                </a:gridCol>
                <a:gridCol w="1311275">
                  <a:extLst>
                    <a:ext uri="{9D8B030D-6E8A-4147-A177-3AD203B41FA5}">
                      <a16:colId xmlns:a16="http://schemas.microsoft.com/office/drawing/2014/main" val="3025979650"/>
                    </a:ext>
                  </a:extLst>
                </a:gridCol>
                <a:gridCol w="1075055">
                  <a:extLst>
                    <a:ext uri="{9D8B030D-6E8A-4147-A177-3AD203B41FA5}">
                      <a16:colId xmlns:a16="http://schemas.microsoft.com/office/drawing/2014/main" val="21156577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Position</a:t>
                      </a:r>
                      <a:endParaRPr lang="fr-FR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après consonne dure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après consonne molle</a:t>
                      </a:r>
                      <a:endParaRPr lang="fr-FR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finale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4565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Réduction</a:t>
                      </a:r>
                      <a:endParaRPr lang="fr-F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1</a:t>
                      </a:r>
                      <a:r>
                        <a:rPr lang="fr-FR" sz="2000" baseline="30000" dirty="0" smtClean="0"/>
                        <a:t>er</a:t>
                      </a:r>
                      <a:r>
                        <a:rPr lang="fr-FR" sz="2000" dirty="0" smtClean="0"/>
                        <a:t> degré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2</a:t>
                      </a:r>
                      <a:r>
                        <a:rPr lang="fr-FR" sz="2000" baseline="30000" dirty="0" smtClean="0"/>
                        <a:t>e</a:t>
                      </a:r>
                      <a:r>
                        <a:rPr lang="fr-FR" sz="2000" dirty="0" smtClean="0"/>
                        <a:t> degré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</a:t>
                      </a:r>
                      <a:r>
                        <a:rPr lang="fr-FR" sz="2000" baseline="30000" dirty="0" smtClean="0"/>
                        <a:t>er</a:t>
                      </a:r>
                      <a:r>
                        <a:rPr lang="fr-FR" sz="2000" dirty="0" smtClean="0"/>
                        <a:t> degré</a:t>
                      </a:r>
                      <a:endParaRPr lang="fr-F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</a:t>
                      </a:r>
                      <a:r>
                        <a:rPr lang="fr-FR" sz="2000" baseline="30000" dirty="0" smtClean="0"/>
                        <a:t>e</a:t>
                      </a:r>
                      <a:r>
                        <a:rPr lang="fr-FR" sz="2000" dirty="0" smtClean="0"/>
                        <a:t> degré</a:t>
                      </a:r>
                      <a:endParaRPr lang="fr-F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2</a:t>
                      </a:r>
                      <a:r>
                        <a:rPr lang="fr-FR" sz="2000" baseline="30000" dirty="0" smtClean="0"/>
                        <a:t>e</a:t>
                      </a:r>
                      <a:r>
                        <a:rPr lang="fr-FR" sz="2000" dirty="0" smtClean="0"/>
                        <a:t> degré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5421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/a/</a:t>
                      </a:r>
                      <a:endParaRPr lang="fr-FR" sz="2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altLang="fr-FR" sz="2000" dirty="0" smtClean="0">
                          <a:solidFill>
                            <a:schemeClr val="tx1"/>
                          </a:solidFill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l-GR" altLang="fr-FR" sz="1400" dirty="0" smtClean="0">
                          <a:solidFill>
                            <a:schemeClr val="tx1"/>
                          </a:solidFill>
                          <a:cs typeface="Times New Roman" panose="02020603050405020304" pitchFamily="18" charset="0"/>
                        </a:rPr>
                        <a:t>Λ</a:t>
                      </a:r>
                      <a:r>
                        <a:rPr lang="fr-FR" altLang="fr-FR" sz="2000" dirty="0" smtClean="0">
                          <a:solidFill>
                            <a:schemeClr val="tx1"/>
                          </a:solidFill>
                          <a:cs typeface="Times New Roman" panose="02020603050405020304" pitchFamily="18" charset="0"/>
                        </a:rPr>
                        <a:t>]</a:t>
                      </a:r>
                      <a:endParaRPr lang="fr-FR" sz="2000" dirty="0" smtClean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2000" dirty="0" smtClean="0">
                          <a:solidFill>
                            <a:schemeClr val="tx1"/>
                          </a:solidFill>
                          <a:cs typeface="Times New Roman" panose="02020603050405020304" pitchFamily="18" charset="0"/>
                        </a:rPr>
                        <a:t>[ə]</a:t>
                      </a:r>
                      <a:endParaRPr lang="fr-FR" sz="2000" dirty="0" smtClean="0"/>
                    </a:p>
                  </a:txBody>
                  <a:tcPr anchor="ctr"/>
                </a:tc>
                <a:tc rowSpan="4" gridSpan="2"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[i]</a:t>
                      </a:r>
                    </a:p>
                  </a:txBody>
                  <a:tcPr anchor="ctr"/>
                </a:tc>
                <a:tc rowSpan="4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2000" dirty="0" smtClean="0">
                          <a:solidFill>
                            <a:schemeClr val="tx1"/>
                          </a:solidFill>
                          <a:cs typeface="Times New Roman" panose="02020603050405020304" pitchFamily="18" charset="0"/>
                        </a:rPr>
                        <a:t>[ə]</a:t>
                      </a:r>
                      <a:endParaRPr lang="fr-FR" sz="20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233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/o/</a:t>
                      </a:r>
                      <a:endParaRPr lang="fr-FR" sz="2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/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66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/e/</a:t>
                      </a:r>
                      <a:endParaRPr lang="fr-F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[</a:t>
                      </a:r>
                      <a:r>
                        <a:rPr lang="fr-FR" sz="2000" strike="sngStrike" dirty="0" smtClean="0">
                          <a:effectLst/>
                        </a:rPr>
                        <a:t>i</a:t>
                      </a:r>
                      <a:r>
                        <a:rPr lang="fr-FR" sz="2000" dirty="0" smtClean="0"/>
                        <a:t>]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/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620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/i/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[</a:t>
                      </a:r>
                      <a:r>
                        <a:rPr lang="fr-FR" sz="2000" strike="sngStrike" dirty="0" smtClean="0"/>
                        <a:t>i</a:t>
                      </a:r>
                      <a:r>
                        <a:rPr lang="fr-FR" sz="2000" dirty="0" smtClean="0"/>
                        <a:t>]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939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/u/</a:t>
                      </a:r>
                      <a:endParaRPr lang="fr-FR" sz="2000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[u]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/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36028"/>
                  </a:ext>
                </a:extLst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894399"/>
              </p:ext>
            </p:extLst>
          </p:nvPr>
        </p:nvGraphicFramePr>
        <p:xfrm>
          <a:off x="395536" y="1412776"/>
          <a:ext cx="8357956" cy="175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7276">
                  <a:extLst>
                    <a:ext uri="{9D8B030D-6E8A-4147-A177-3AD203B41FA5}">
                      <a16:colId xmlns:a16="http://schemas.microsoft.com/office/drawing/2014/main" val="327031153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4227594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89352776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80901075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94606855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116840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Position</a:t>
                      </a:r>
                      <a:r>
                        <a:rPr lang="fr-FR" sz="1800" baseline="0" dirty="0" smtClean="0"/>
                        <a:t> de la voyelle dans le mot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initiale absolue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pré-</a:t>
                      </a:r>
                      <a:r>
                        <a:rPr lang="fr-FR" sz="18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prétonique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prétonique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sous l’accent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post-tonique</a:t>
                      </a:r>
                      <a:endParaRPr lang="fr-F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6807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Pas de réduction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41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fr-FR" sz="1800" baseline="30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er</a:t>
                      </a:r>
                      <a:r>
                        <a:rPr lang="fr-FR" sz="18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d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egré de réduction</a:t>
                      </a:r>
                      <a:endParaRPr lang="fr-FR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766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fr-FR" sz="1800" baseline="30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e</a:t>
                      </a:r>
                      <a:r>
                        <a:rPr lang="fr-FR" sz="18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d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egré de réduction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3928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59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PLAN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348005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CLASSIFICATION ET RÔLE DES VOYELLES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RÔLE DES SIGNES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FONCTIONNEMENT DE LA VOYELLE MOBILE</a:t>
            </a:r>
          </a:p>
          <a:p>
            <a:pPr indent="504190" algn="just">
              <a:spcAft>
                <a:spcPts val="0"/>
              </a:spcAft>
            </a:pPr>
            <a:endParaRPr lang="fr-FR" sz="2000" b="1" dirty="0" smtClean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GRAPHIES DU JOD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rgbClr val="777777"/>
              </a:solidFill>
              <a:ea typeface="Times New Roman" panose="02020603050405020304" pitchFamily="18" charset="0"/>
            </a:endParaRPr>
          </a:p>
          <a:p>
            <a:pPr indent="504190" algn="just">
              <a:spcAft>
                <a:spcPts val="0"/>
              </a:spcAft>
            </a:pPr>
            <a:r>
              <a:rPr lang="fr-FR" sz="2000" b="1" dirty="0" smtClean="0">
                <a:solidFill>
                  <a:srgbClr val="777777"/>
                </a:solidFill>
                <a:ea typeface="Times New Roman" panose="02020603050405020304" pitchFamily="18" charset="0"/>
              </a:rPr>
              <a:t>CONSÉQUENCES</a:t>
            </a:r>
          </a:p>
          <a:p>
            <a:pPr indent="504190" algn="just">
              <a:spcAft>
                <a:spcPts val="0"/>
              </a:spcAft>
            </a:pPr>
            <a:endParaRPr lang="fr-FR" sz="2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04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RÔLE DES SIGNES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4711163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Le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signe dur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Ъ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note la dureté des consonnes qui les précèdent immédiatement, mais uniquement, en russe moderne, dans le cas où celles-ci sont au contact d’un « </a:t>
            </a:r>
            <a:r>
              <a:rPr lang="fr-FR" sz="20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jod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 » noté par une voyelle de 2</a:t>
            </a:r>
            <a:r>
              <a:rPr lang="fr-FR" sz="2000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 </a:t>
            </a:r>
            <a:r>
              <a:rPr lang="fr-FR" sz="2000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(cf. infra)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. En effet, dans tous les autres cas, cette dureté est déjà notée soit par une voyelle de 1</a:t>
            </a:r>
            <a:r>
              <a:rPr lang="fr-FR" sz="2000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re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série, soit par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sa position finale. </a:t>
            </a:r>
          </a:p>
          <a:p>
            <a:pPr algn="just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Cet emploi du signe dur ne concerne que les mots à préfixes et à préverbes en consonne (dure) : </a:t>
            </a:r>
          </a:p>
          <a:p>
            <a:pPr algn="ctr">
              <a:spcAft>
                <a:spcPts val="0"/>
              </a:spcAft>
            </a:pPr>
            <a:r>
              <a:rPr lang="ru-RU" sz="2800" dirty="0">
                <a:solidFill>
                  <a:schemeClr val="tx1"/>
                </a:solidFill>
                <a:ea typeface="Times New Roman" panose="02020603050405020304" pitchFamily="18" charset="0"/>
              </a:rPr>
              <a:t>т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рёх</a:t>
            </a:r>
            <a:r>
              <a:rPr lang="ru-RU" sz="28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ъ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язычный</a:t>
            </a:r>
            <a:endParaRPr lang="fr-FR" sz="28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8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об</a:t>
            </a:r>
            <a:r>
              <a:rPr lang="ru-RU" sz="28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ъ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ём</a:t>
            </a:r>
            <a:endParaRPr lang="fr-FR" sz="28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8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под</a:t>
            </a:r>
            <a:r>
              <a:rPr lang="ru-RU" sz="28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ъ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е́хать</a:t>
            </a:r>
            <a:endParaRPr lang="ru-RU" sz="28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42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57175" y="317500"/>
            <a:ext cx="8640763" cy="46384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ts val="1500"/>
              </a:spcBef>
              <a:buSzPct val="100000"/>
            </a:pPr>
            <a:r>
              <a:rPr lang="fr-FR" altLang="fr-FR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RÔLE DES SIGNES</a:t>
            </a:r>
            <a:endParaRPr lang="fr-FR" altLang="fr-FR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57175" y="1124744"/>
            <a:ext cx="8640763" cy="5634492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Droid Sans Fallback" charset="0"/>
              </a:defRPr>
            </a:lvl9pPr>
          </a:lstStyle>
          <a:p>
            <a:pPr algn="just">
              <a:spcAft>
                <a:spcPts val="0"/>
              </a:spcAft>
            </a:pP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Le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signe mou 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Ь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note la mollesse des consonnes qui les précèdent immédiatement, y compris en position finale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(assourdie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s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ou non) : </a:t>
            </a:r>
          </a:p>
          <a:p>
            <a:pPr algn="just">
              <a:spcAft>
                <a:spcPts val="0"/>
              </a:spcAft>
            </a:pPr>
            <a:endParaRPr lang="fr-F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почтал</a:t>
            </a:r>
            <a:r>
              <a:rPr lang="ru-RU" sz="2800" b="1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о́н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 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</a:t>
            </a:r>
            <a:r>
              <a:rPr lang="fr-FR" altLang="fr-FR" sz="2000" i="1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réalise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  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pə</a:t>
            </a:r>
            <a:r>
              <a:rPr lang="fr-FR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fr-FR" altLang="fr-FR" sz="2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't</a:t>
            </a:r>
            <a:r>
              <a:rPr lang="el-G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l'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j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ón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]</a:t>
            </a:r>
          </a:p>
          <a:p>
            <a:pPr algn="ctr">
              <a:spcAft>
                <a:spcPts val="0"/>
              </a:spcAft>
            </a:pPr>
            <a:endParaRPr lang="fr-FR" altLang="fr-FR" sz="28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цар</a:t>
            </a:r>
            <a:r>
              <a:rPr lang="ru-RU" sz="28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ь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    </a:t>
            </a:r>
            <a:r>
              <a:rPr lang="fr-FR" altLang="fr-FR" sz="2000" i="1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se réalise     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[car</a:t>
            </a:r>
            <a:r>
              <a:rPr lang="fr-FR" altLang="fr-FR" sz="2800" dirty="0">
                <a:solidFill>
                  <a:schemeClr val="tx1"/>
                </a:solidFill>
              </a:rPr>
              <a:t>'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]</a:t>
            </a:r>
            <a:endParaRPr lang="fr-FR" sz="2800" b="1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28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пл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о́</a:t>
            </a:r>
            <a:r>
              <a:rPr lang="ru-RU" sz="28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щад</a:t>
            </a:r>
            <a:r>
              <a:rPr lang="ru-RU" sz="2800" b="1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ь</a:t>
            </a:r>
            <a:r>
              <a:rPr lang="fr-FR" sz="2000" i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     se réalise      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[</a:t>
            </a:r>
            <a:r>
              <a:rPr lang="fr-FR" altLang="fr-FR" sz="28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pl</a:t>
            </a:r>
            <a:r>
              <a:rPr lang="ru-RU" sz="28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о́</a:t>
            </a:r>
            <a:r>
              <a:rPr lang="en-US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š</a:t>
            </a:r>
            <a:r>
              <a:rPr lang="fr-FR" altLang="fr-FR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':</a:t>
            </a:r>
            <a:r>
              <a:rPr lang="el-GR" altLang="fr-F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Λ</a:t>
            </a:r>
            <a:r>
              <a:rPr lang="fr-FR" altLang="fr-FR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t</a:t>
            </a:r>
            <a:r>
              <a:rPr lang="fr-FR" altLang="fr-FR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'</a:t>
            </a:r>
            <a:r>
              <a:rPr lang="fr-FR" altLang="fr-FR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]</a:t>
            </a:r>
            <a:endParaRPr lang="ru-RU" sz="2800" i="1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fr-FR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altLang="fr-FR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Attention ! </a:t>
            </a:r>
            <a:r>
              <a:rPr lang="fr-FR" altLang="fr-FR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Le signe dur ne joue aucun rôle phonétique après les consonnes toujours dures </a:t>
            </a:r>
            <a:r>
              <a:rPr lang="ru-RU" altLang="fr-FR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ж, </a:t>
            </a:r>
            <a:r>
              <a:rPr lang="ru-RU" altLang="fr-FR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ш</a:t>
            </a:r>
            <a:r>
              <a:rPr lang="fr-FR" altLang="fr-FR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, mais </a:t>
            </a:r>
            <a:r>
              <a:rPr lang="fr-FR" altLang="fr-FR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possède </a:t>
            </a:r>
            <a:r>
              <a:rPr lang="fr-FR" altLang="fr-FR" sz="200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uniquement une fonction </a:t>
            </a:r>
            <a:r>
              <a:rPr lang="fr-FR" altLang="fr-FR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grammaticale : </a:t>
            </a:r>
            <a:endParaRPr lang="fr-FR" altLang="fr-FR" sz="2000" b="1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altLang="fr-FR" sz="2000" b="1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мыш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sub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tantif féminin de 3</a:t>
            </a:r>
            <a:r>
              <a:rPr lang="fr-FR" sz="2000" baseline="30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déclinaison</a:t>
            </a:r>
            <a:r>
              <a:rPr lang="fr-FR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реж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ь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!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реж</a:t>
            </a:r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ь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те!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: impératif de 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ре́зать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; </a:t>
            </a:r>
          </a:p>
          <a:p>
            <a:pPr algn="ctr">
              <a:spcAft>
                <a:spcPts val="0"/>
              </a:spcAft>
            </a:pP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чита́еш</a:t>
            </a:r>
            <a:r>
              <a:rPr lang="ru-RU" sz="2000" b="1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0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говори́ш</a:t>
            </a:r>
            <a:r>
              <a:rPr lang="ru-RU" sz="2000" b="1" dirty="0" err="1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fr-FR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: 2</a:t>
            </a:r>
            <a:r>
              <a:rPr lang="fr-FR" sz="2000" baseline="30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e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personne du </a:t>
            </a:r>
            <a:r>
              <a:rPr lang="fr-FR" sz="2000" dirty="0" err="1" smtClean="0">
                <a:solidFill>
                  <a:schemeClr val="tx1"/>
                </a:solidFill>
                <a:ea typeface="Times New Roman" panose="02020603050405020304" pitchFamily="18" charset="0"/>
              </a:rPr>
              <a:t>singlier</a:t>
            </a:r>
            <a:r>
              <a:rPr lang="fr-FR" sz="20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 du présent.</a:t>
            </a:r>
            <a:endParaRPr lang="fr-FR" altLang="fr-FR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dirty="0" smtClean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94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Times New Roman"/>
        <a:ea typeface=""/>
        <a:cs typeface="Droid Sans Fallback"/>
      </a:majorFont>
      <a:minorFont>
        <a:latin typeface="Times New Roman"/>
        <a:ea typeface="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Droid Sans Fallback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Droid Sans Fallback" charset="0"/>
          </a:defRPr>
        </a:defPPr>
      </a:lstStyle>
    </a:lnDef>
    <a:txDef>
      <a:spPr bwMode="auto">
        <a:solidFill>
          <a:srgbClr val="66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>
              <a:solidFill>
                <a:srgbClr val="3465A4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lIns="90000" tIns="46800" rIns="90000" bIns="46800">
        <a:spAutoFit/>
      </a:bodyPr>
      <a:lstStyle>
        <a:defPPr algn="ctr" eaLnBrk="1" hangingPunct="1">
          <a:spcBef>
            <a:spcPts val="1500"/>
          </a:spcBef>
          <a:buClrTx/>
          <a:buFontTx/>
          <a:buNone/>
          <a:defRPr b="1" u="sng" dirty="0">
            <a:solidFill>
              <a:srgbClr val="000000"/>
            </a:solidFill>
            <a:latin typeface="Comic Sans MS" panose="030F0702030302020204" pitchFamily="66" charset="0"/>
          </a:defRPr>
        </a:defPPr>
      </a:lstStyle>
    </a:tx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7180</TotalTime>
  <Words>587</Words>
  <Application>Microsoft Office PowerPoint</Application>
  <PresentationFormat>Affichage à l'écran (4:3)</PresentationFormat>
  <Paragraphs>418</Paragraphs>
  <Slides>24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0" baseType="lpstr">
      <vt:lpstr>Arial</vt:lpstr>
      <vt:lpstr>DejaVu Sans</vt:lpstr>
      <vt:lpstr>Droid Sans Fallback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Давид Ивович Виаль</dc:creator>
  <cp:keywords/>
  <dc:description/>
  <cp:lastModifiedBy>Давид Ивович Виаль</cp:lastModifiedBy>
  <cp:revision>534</cp:revision>
  <cp:lastPrinted>1601-01-01T00:00:00Z</cp:lastPrinted>
  <dcterms:created xsi:type="dcterms:W3CDTF">1601-01-01T00:00:00Z</dcterms:created>
  <dcterms:modified xsi:type="dcterms:W3CDTF">2021-02-12T08:45:55Z</dcterms:modified>
</cp:coreProperties>
</file>