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6" r:id="rId2"/>
    <p:sldId id="268" r:id="rId3"/>
    <p:sldId id="273" r:id="rId4"/>
    <p:sldId id="284" r:id="rId5"/>
    <p:sldId id="285" r:id="rId6"/>
    <p:sldId id="269" r:id="rId7"/>
    <p:sldId id="276" r:id="rId8"/>
    <p:sldId id="277" r:id="rId9"/>
    <p:sldId id="278" r:id="rId10"/>
    <p:sldId id="274" r:id="rId11"/>
    <p:sldId id="275" r:id="rId12"/>
    <p:sldId id="279" r:id="rId13"/>
    <p:sldId id="270" r:id="rId14"/>
    <p:sldId id="280" r:id="rId15"/>
    <p:sldId id="281" r:id="rId16"/>
    <p:sldId id="282" r:id="rId17"/>
    <p:sldId id="283" r:id="rId18"/>
    <p:sldId id="271" r:id="rId19"/>
    <p:sldId id="272" r:id="rId20"/>
    <p:sldId id="286" r:id="rId21"/>
    <p:sldId id="287" r:id="rId22"/>
    <p:sldId id="288" r:id="rId23"/>
    <p:sldId id="290" r:id="rId24"/>
    <p:sldId id="267" r:id="rId25"/>
    <p:sldId id="289" r:id="rId26"/>
  </p:sldIdLst>
  <p:sldSz cx="9144000" cy="6858000" type="screen4x3"/>
  <p:notesSz cx="6858000" cy="9144000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Droid Sans Fallback" charset="0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Droid Sans Fallback" charset="0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Droid Sans Fallback" charset="0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Droid Sans Fallback" charset="0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Droid Sans Fallback" charset="0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Droid Sans Fallback" charset="0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Droid Sans Fallback" charset="0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Droid Sans Fallback" charset="0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Droid Sans Fallback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CC66"/>
    <a:srgbClr val="3399FF"/>
    <a:srgbClr val="66FFFF"/>
    <a:srgbClr val="00FFFF"/>
    <a:srgbClr val="00CC6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5332" autoAdjust="0"/>
  </p:normalViewPr>
  <p:slideViewPr>
    <p:cSldViewPr showGuides="1">
      <p:cViewPr varScale="1">
        <p:scale>
          <a:sx n="119" d="100"/>
          <a:sy n="119" d="100"/>
        </p:scale>
        <p:origin x="1315" y="91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 showGuides="1">
      <p:cViewPr varScale="1">
        <p:scale>
          <a:sx n="88" d="100"/>
          <a:sy n="88" d="100"/>
        </p:scale>
        <p:origin x="2964" y="6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26A8C3D7-3862-4516-93B4-5EF399B21408}" type="datetimeFigureOut">
              <a:rPr lang="fr-FR"/>
              <a:pPr>
                <a:defRPr/>
              </a:pPr>
              <a:t>30/06/2020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E3E51F53-7CC3-47A9-80A4-9368AAD2547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/>
          </a:p>
        </p:txBody>
      </p:sp>
      <p:sp>
        <p:nvSpPr>
          <p:cNvPr id="1027" name="Text Box 2"/>
          <p:cNvSpPr txBox="1"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/>
          </a:p>
        </p:txBody>
      </p:sp>
      <p:sp>
        <p:nvSpPr>
          <p:cNvPr id="1028" name="Text Box 3"/>
          <p:cNvSpPr txBox="1">
            <a:spLocks noChangeArrowheads="1"/>
          </p:cNvSpPr>
          <p:nvPr/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/>
          </a:p>
        </p:txBody>
      </p:sp>
      <p:sp>
        <p:nvSpPr>
          <p:cNvPr id="1029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0413" cy="3427413"/>
          </a:xfrm>
          <a:prstGeom prst="rect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3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altLang="fr-FR" noProof="0" smtClean="0"/>
          </a:p>
        </p:txBody>
      </p:sp>
      <p:sp>
        <p:nvSpPr>
          <p:cNvPr id="1031" name="Text Box 6"/>
          <p:cNvSpPr txBox="1">
            <a:spLocks noChangeArrowheads="1"/>
          </p:cNvSpPr>
          <p:nvPr/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884613" y="8685213"/>
            <a:ext cx="2970212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DejaVu Sans" charset="0"/>
              </a:defRPr>
            </a:lvl1pPr>
          </a:lstStyle>
          <a:p>
            <a:pPr>
              <a:defRPr/>
            </a:pPr>
            <a:fld id="{DF9E2137-3034-41E2-8447-FEC0EE873F15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F052398-AF52-4DC3-96C2-E74E5CF25E24}" type="slidenum">
              <a:rPr lang="fr-FR" altLang="fr-FR" smtClean="0"/>
              <a:pPr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fr-FR" altLang="fr-FR" smtClean="0"/>
          </a:p>
        </p:txBody>
      </p:sp>
      <p:sp>
        <p:nvSpPr>
          <p:cNvPr id="4099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CCB45428-792C-4872-9970-8DB02C376388}" type="slidenum">
              <a:rPr lang="fr-FR" altLang="fr-FR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fr-FR" altLang="fr-FR"/>
          </a:p>
        </p:txBody>
      </p:sp>
      <p:sp>
        <p:nvSpPr>
          <p:cNvPr id="410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101" name="Text Box 3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B4FD72E-D871-4581-9B2A-817A52D2E9C1}" type="slidenum">
              <a:rPr lang="fr-FR" altLang="fr-FR" smtClean="0"/>
              <a:pPr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fr-FR" altLang="fr-FR" smtClean="0"/>
          </a:p>
        </p:txBody>
      </p:sp>
      <p:sp>
        <p:nvSpPr>
          <p:cNvPr id="8195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6B86D7E5-6E8C-4C91-9F7D-5DAF2B269A71}" type="slidenum">
              <a:rPr lang="fr-FR" altLang="fr-FR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fr-FR" altLang="fr-FR"/>
          </a:p>
        </p:txBody>
      </p:sp>
      <p:sp>
        <p:nvSpPr>
          <p:cNvPr id="819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197" name="Text Box 3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75659150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B4FD72E-D871-4581-9B2A-817A52D2E9C1}" type="slidenum">
              <a:rPr lang="fr-FR" altLang="fr-FR" smtClean="0"/>
              <a:pPr>
                <a:spcBef>
                  <a:spcPct val="0"/>
                </a:spcBef>
                <a:buClrTx/>
                <a:buFontTx/>
                <a:buNone/>
              </a:pPr>
              <a:t>11</a:t>
            </a:fld>
            <a:endParaRPr lang="fr-FR" altLang="fr-FR" smtClean="0"/>
          </a:p>
        </p:txBody>
      </p:sp>
      <p:sp>
        <p:nvSpPr>
          <p:cNvPr id="8195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6B86D7E5-6E8C-4C91-9F7D-5DAF2B269A71}" type="slidenum">
              <a:rPr lang="fr-FR" altLang="fr-FR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11</a:t>
            </a:fld>
            <a:endParaRPr lang="fr-FR" altLang="fr-FR"/>
          </a:p>
        </p:txBody>
      </p:sp>
      <p:sp>
        <p:nvSpPr>
          <p:cNvPr id="819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197" name="Text Box 3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6895528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B4FD72E-D871-4581-9B2A-817A52D2E9C1}" type="slidenum">
              <a:rPr lang="fr-FR" altLang="fr-FR" smtClean="0"/>
              <a:pPr>
                <a:spcBef>
                  <a:spcPct val="0"/>
                </a:spcBef>
                <a:buClrTx/>
                <a:buFontTx/>
                <a:buNone/>
              </a:pPr>
              <a:t>12</a:t>
            </a:fld>
            <a:endParaRPr lang="fr-FR" altLang="fr-FR" smtClean="0"/>
          </a:p>
        </p:txBody>
      </p:sp>
      <p:sp>
        <p:nvSpPr>
          <p:cNvPr id="8195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6B86D7E5-6E8C-4C91-9F7D-5DAF2B269A71}" type="slidenum">
              <a:rPr lang="fr-FR" altLang="fr-FR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12</a:t>
            </a:fld>
            <a:endParaRPr lang="fr-FR" altLang="fr-FR"/>
          </a:p>
        </p:txBody>
      </p:sp>
      <p:sp>
        <p:nvSpPr>
          <p:cNvPr id="819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197" name="Text Box 3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27563289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B4FD72E-D871-4581-9B2A-817A52D2E9C1}" type="slidenum">
              <a:rPr lang="fr-FR" altLang="fr-FR" smtClean="0"/>
              <a:pPr>
                <a:spcBef>
                  <a:spcPct val="0"/>
                </a:spcBef>
                <a:buClrTx/>
                <a:buFontTx/>
                <a:buNone/>
              </a:pPr>
              <a:t>13</a:t>
            </a:fld>
            <a:endParaRPr lang="fr-FR" altLang="fr-FR" smtClean="0"/>
          </a:p>
        </p:txBody>
      </p:sp>
      <p:sp>
        <p:nvSpPr>
          <p:cNvPr id="8195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6B86D7E5-6E8C-4C91-9F7D-5DAF2B269A71}" type="slidenum">
              <a:rPr lang="fr-FR" altLang="fr-FR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13</a:t>
            </a:fld>
            <a:endParaRPr lang="fr-FR" altLang="fr-FR"/>
          </a:p>
        </p:txBody>
      </p:sp>
      <p:sp>
        <p:nvSpPr>
          <p:cNvPr id="819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197" name="Text Box 3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77051662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B4FD72E-D871-4581-9B2A-817A52D2E9C1}" type="slidenum">
              <a:rPr lang="fr-FR" altLang="fr-FR" smtClean="0"/>
              <a:pPr>
                <a:spcBef>
                  <a:spcPct val="0"/>
                </a:spcBef>
                <a:buClrTx/>
                <a:buFontTx/>
                <a:buNone/>
              </a:pPr>
              <a:t>14</a:t>
            </a:fld>
            <a:endParaRPr lang="fr-FR" altLang="fr-FR" smtClean="0"/>
          </a:p>
        </p:txBody>
      </p:sp>
      <p:sp>
        <p:nvSpPr>
          <p:cNvPr id="8195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6B86D7E5-6E8C-4C91-9F7D-5DAF2B269A71}" type="slidenum">
              <a:rPr lang="fr-FR" altLang="fr-FR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14</a:t>
            </a:fld>
            <a:endParaRPr lang="fr-FR" altLang="fr-FR"/>
          </a:p>
        </p:txBody>
      </p:sp>
      <p:sp>
        <p:nvSpPr>
          <p:cNvPr id="819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197" name="Text Box 3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00228885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B4FD72E-D871-4581-9B2A-817A52D2E9C1}" type="slidenum">
              <a:rPr lang="fr-FR" altLang="fr-FR" smtClean="0"/>
              <a:pPr>
                <a:spcBef>
                  <a:spcPct val="0"/>
                </a:spcBef>
                <a:buClrTx/>
                <a:buFontTx/>
                <a:buNone/>
              </a:pPr>
              <a:t>15</a:t>
            </a:fld>
            <a:endParaRPr lang="fr-FR" altLang="fr-FR" smtClean="0"/>
          </a:p>
        </p:txBody>
      </p:sp>
      <p:sp>
        <p:nvSpPr>
          <p:cNvPr id="8195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6B86D7E5-6E8C-4C91-9F7D-5DAF2B269A71}" type="slidenum">
              <a:rPr lang="fr-FR" altLang="fr-FR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15</a:t>
            </a:fld>
            <a:endParaRPr lang="fr-FR" altLang="fr-FR"/>
          </a:p>
        </p:txBody>
      </p:sp>
      <p:sp>
        <p:nvSpPr>
          <p:cNvPr id="819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197" name="Text Box 3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01104580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B4FD72E-D871-4581-9B2A-817A52D2E9C1}" type="slidenum">
              <a:rPr lang="fr-FR" altLang="fr-FR" smtClean="0"/>
              <a:pPr>
                <a:spcBef>
                  <a:spcPct val="0"/>
                </a:spcBef>
                <a:buClrTx/>
                <a:buFontTx/>
                <a:buNone/>
              </a:pPr>
              <a:t>16</a:t>
            </a:fld>
            <a:endParaRPr lang="fr-FR" altLang="fr-FR" smtClean="0"/>
          </a:p>
        </p:txBody>
      </p:sp>
      <p:sp>
        <p:nvSpPr>
          <p:cNvPr id="8195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6B86D7E5-6E8C-4C91-9F7D-5DAF2B269A71}" type="slidenum">
              <a:rPr lang="fr-FR" altLang="fr-FR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16</a:t>
            </a:fld>
            <a:endParaRPr lang="fr-FR" altLang="fr-FR"/>
          </a:p>
        </p:txBody>
      </p:sp>
      <p:sp>
        <p:nvSpPr>
          <p:cNvPr id="819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197" name="Text Box 3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27823751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B4FD72E-D871-4581-9B2A-817A52D2E9C1}" type="slidenum">
              <a:rPr lang="fr-FR" altLang="fr-FR" smtClean="0"/>
              <a:pPr>
                <a:spcBef>
                  <a:spcPct val="0"/>
                </a:spcBef>
                <a:buClrTx/>
                <a:buFontTx/>
                <a:buNone/>
              </a:pPr>
              <a:t>17</a:t>
            </a:fld>
            <a:endParaRPr lang="fr-FR" altLang="fr-FR" smtClean="0"/>
          </a:p>
        </p:txBody>
      </p:sp>
      <p:sp>
        <p:nvSpPr>
          <p:cNvPr id="8195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6B86D7E5-6E8C-4C91-9F7D-5DAF2B269A71}" type="slidenum">
              <a:rPr lang="fr-FR" altLang="fr-FR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17</a:t>
            </a:fld>
            <a:endParaRPr lang="fr-FR" altLang="fr-FR"/>
          </a:p>
        </p:txBody>
      </p:sp>
      <p:sp>
        <p:nvSpPr>
          <p:cNvPr id="819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197" name="Text Box 3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17073704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B47BF6E-FFB7-4285-85F8-A9A059AE78CD}" type="slidenum">
              <a:rPr lang="fr-FR" altLang="fr-FR" smtClean="0"/>
              <a:pPr>
                <a:spcBef>
                  <a:spcPct val="0"/>
                </a:spcBef>
                <a:buClrTx/>
                <a:buFontTx/>
                <a:buNone/>
              </a:pPr>
              <a:t>18</a:t>
            </a:fld>
            <a:endParaRPr lang="fr-FR" altLang="fr-FR" smtClean="0"/>
          </a:p>
        </p:txBody>
      </p:sp>
      <p:sp>
        <p:nvSpPr>
          <p:cNvPr id="6147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6C1C222F-C497-40C8-A536-3C0F9734BEAD}" type="slidenum">
              <a:rPr lang="fr-FR" altLang="fr-FR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18</a:t>
            </a:fld>
            <a:endParaRPr lang="fr-FR" altLang="fr-FR"/>
          </a:p>
        </p:txBody>
      </p:sp>
      <p:sp>
        <p:nvSpPr>
          <p:cNvPr id="614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9" name="Text Box 3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31650822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B47BF6E-FFB7-4285-85F8-A9A059AE78CD}" type="slidenum">
              <a:rPr lang="fr-FR" altLang="fr-FR" smtClean="0"/>
              <a:pPr>
                <a:spcBef>
                  <a:spcPct val="0"/>
                </a:spcBef>
                <a:buClrTx/>
                <a:buFontTx/>
                <a:buNone/>
              </a:pPr>
              <a:t>19</a:t>
            </a:fld>
            <a:endParaRPr lang="fr-FR" altLang="fr-FR" smtClean="0"/>
          </a:p>
        </p:txBody>
      </p:sp>
      <p:sp>
        <p:nvSpPr>
          <p:cNvPr id="6147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6C1C222F-C497-40C8-A536-3C0F9734BEAD}" type="slidenum">
              <a:rPr lang="fr-FR" altLang="fr-FR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19</a:t>
            </a:fld>
            <a:endParaRPr lang="fr-FR" altLang="fr-FR"/>
          </a:p>
        </p:txBody>
      </p:sp>
      <p:sp>
        <p:nvSpPr>
          <p:cNvPr id="614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9" name="Text Box 3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4012329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B47BF6E-FFB7-4285-85F8-A9A059AE78CD}" type="slidenum">
              <a:rPr lang="fr-FR" altLang="fr-FR" smtClean="0"/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fr-FR" altLang="fr-FR" smtClean="0"/>
          </a:p>
        </p:txBody>
      </p:sp>
      <p:sp>
        <p:nvSpPr>
          <p:cNvPr id="6147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6C1C222F-C497-40C8-A536-3C0F9734BEAD}" type="slidenum">
              <a:rPr lang="fr-FR" altLang="fr-FR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fr-FR" altLang="fr-FR"/>
          </a:p>
        </p:txBody>
      </p:sp>
      <p:sp>
        <p:nvSpPr>
          <p:cNvPr id="614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9" name="Text Box 3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B47BF6E-FFB7-4285-85F8-A9A059AE78CD}" type="slidenum">
              <a:rPr lang="fr-FR" altLang="fr-FR" smtClean="0"/>
              <a:pPr>
                <a:spcBef>
                  <a:spcPct val="0"/>
                </a:spcBef>
                <a:buClrTx/>
                <a:buFontTx/>
                <a:buNone/>
              </a:pPr>
              <a:t>20</a:t>
            </a:fld>
            <a:endParaRPr lang="fr-FR" altLang="fr-FR" smtClean="0"/>
          </a:p>
        </p:txBody>
      </p:sp>
      <p:sp>
        <p:nvSpPr>
          <p:cNvPr id="6147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6C1C222F-C497-40C8-A536-3C0F9734BEAD}" type="slidenum">
              <a:rPr lang="fr-FR" altLang="fr-FR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20</a:t>
            </a:fld>
            <a:endParaRPr lang="fr-FR" altLang="fr-FR"/>
          </a:p>
        </p:txBody>
      </p:sp>
      <p:sp>
        <p:nvSpPr>
          <p:cNvPr id="614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9" name="Text Box 3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90253793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B47BF6E-FFB7-4285-85F8-A9A059AE78CD}" type="slidenum">
              <a:rPr lang="fr-FR" altLang="fr-FR" smtClean="0"/>
              <a:pPr>
                <a:spcBef>
                  <a:spcPct val="0"/>
                </a:spcBef>
                <a:buClrTx/>
                <a:buFontTx/>
                <a:buNone/>
              </a:pPr>
              <a:t>21</a:t>
            </a:fld>
            <a:endParaRPr lang="fr-FR" altLang="fr-FR" smtClean="0"/>
          </a:p>
        </p:txBody>
      </p:sp>
      <p:sp>
        <p:nvSpPr>
          <p:cNvPr id="6147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6C1C222F-C497-40C8-A536-3C0F9734BEAD}" type="slidenum">
              <a:rPr lang="fr-FR" altLang="fr-FR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21</a:t>
            </a:fld>
            <a:endParaRPr lang="fr-FR" altLang="fr-FR"/>
          </a:p>
        </p:txBody>
      </p:sp>
      <p:sp>
        <p:nvSpPr>
          <p:cNvPr id="614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9" name="Text Box 3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49237156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B47BF6E-FFB7-4285-85F8-A9A059AE78CD}" type="slidenum">
              <a:rPr lang="fr-FR" altLang="fr-FR" smtClean="0"/>
              <a:pPr>
                <a:spcBef>
                  <a:spcPct val="0"/>
                </a:spcBef>
                <a:buClrTx/>
                <a:buFontTx/>
                <a:buNone/>
              </a:pPr>
              <a:t>22</a:t>
            </a:fld>
            <a:endParaRPr lang="fr-FR" altLang="fr-FR" smtClean="0"/>
          </a:p>
        </p:txBody>
      </p:sp>
      <p:sp>
        <p:nvSpPr>
          <p:cNvPr id="6147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6C1C222F-C497-40C8-A536-3C0F9734BEAD}" type="slidenum">
              <a:rPr lang="fr-FR" altLang="fr-FR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22</a:t>
            </a:fld>
            <a:endParaRPr lang="fr-FR" altLang="fr-FR"/>
          </a:p>
        </p:txBody>
      </p:sp>
      <p:sp>
        <p:nvSpPr>
          <p:cNvPr id="614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9" name="Text Box 3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47521976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B47BF6E-FFB7-4285-85F8-A9A059AE78CD}" type="slidenum">
              <a:rPr lang="fr-FR" altLang="fr-FR" smtClean="0"/>
              <a:pPr>
                <a:spcBef>
                  <a:spcPct val="0"/>
                </a:spcBef>
                <a:buClrTx/>
                <a:buFontTx/>
                <a:buNone/>
              </a:pPr>
              <a:t>23</a:t>
            </a:fld>
            <a:endParaRPr lang="fr-FR" altLang="fr-FR" smtClean="0"/>
          </a:p>
        </p:txBody>
      </p:sp>
      <p:sp>
        <p:nvSpPr>
          <p:cNvPr id="6147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6C1C222F-C497-40C8-A536-3C0F9734BEAD}" type="slidenum">
              <a:rPr lang="fr-FR" altLang="fr-FR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23</a:t>
            </a:fld>
            <a:endParaRPr lang="fr-FR" altLang="fr-FR"/>
          </a:p>
        </p:txBody>
      </p:sp>
      <p:sp>
        <p:nvSpPr>
          <p:cNvPr id="614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9" name="Text Box 3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33618057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ECB059F-D3C0-406F-9020-3C95A4FD2A27}" type="slidenum">
              <a:rPr lang="fr-FR" altLang="fr-FR" smtClean="0"/>
              <a:pPr>
                <a:spcBef>
                  <a:spcPct val="0"/>
                </a:spcBef>
                <a:buClrTx/>
                <a:buFontTx/>
                <a:buNone/>
              </a:pPr>
              <a:t>24</a:t>
            </a:fld>
            <a:endParaRPr lang="fr-FR" altLang="fr-FR" smtClean="0"/>
          </a:p>
        </p:txBody>
      </p:sp>
      <p:sp>
        <p:nvSpPr>
          <p:cNvPr id="10243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429F91ED-DD09-4115-90F8-7442548638E4}" type="slidenum">
              <a:rPr lang="fr-FR" altLang="fr-FR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24</a:t>
            </a:fld>
            <a:endParaRPr lang="fr-FR" altLang="fr-FR"/>
          </a:p>
        </p:txBody>
      </p:sp>
      <p:sp>
        <p:nvSpPr>
          <p:cNvPr id="102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0245" name="Text Box 3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B47BF6E-FFB7-4285-85F8-A9A059AE78CD}" type="slidenum">
              <a:rPr lang="fr-FR" altLang="fr-FR" smtClean="0"/>
              <a:pPr>
                <a:spcBef>
                  <a:spcPct val="0"/>
                </a:spcBef>
                <a:buClrTx/>
                <a:buFontTx/>
                <a:buNone/>
              </a:pPr>
              <a:t>25</a:t>
            </a:fld>
            <a:endParaRPr lang="fr-FR" altLang="fr-FR" smtClean="0"/>
          </a:p>
        </p:txBody>
      </p:sp>
      <p:sp>
        <p:nvSpPr>
          <p:cNvPr id="6147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6C1C222F-C497-40C8-A536-3C0F9734BEAD}" type="slidenum">
              <a:rPr lang="fr-FR" altLang="fr-FR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25</a:t>
            </a:fld>
            <a:endParaRPr lang="fr-FR" altLang="fr-FR"/>
          </a:p>
        </p:txBody>
      </p:sp>
      <p:sp>
        <p:nvSpPr>
          <p:cNvPr id="614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9" name="Text Box 3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2644296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B47BF6E-FFB7-4285-85F8-A9A059AE78CD}" type="slidenum">
              <a:rPr lang="fr-FR" altLang="fr-FR" smtClean="0"/>
              <a:pPr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fr-FR" altLang="fr-FR" smtClean="0"/>
          </a:p>
        </p:txBody>
      </p:sp>
      <p:sp>
        <p:nvSpPr>
          <p:cNvPr id="6147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6C1C222F-C497-40C8-A536-3C0F9734BEAD}" type="slidenum">
              <a:rPr lang="fr-FR" altLang="fr-FR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fr-FR" altLang="fr-FR"/>
          </a:p>
        </p:txBody>
      </p:sp>
      <p:sp>
        <p:nvSpPr>
          <p:cNvPr id="614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9" name="Text Box 3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3020626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B47BF6E-FFB7-4285-85F8-A9A059AE78CD}" type="slidenum">
              <a:rPr lang="fr-FR" altLang="fr-FR" smtClean="0"/>
              <a:pPr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fr-FR" altLang="fr-FR" smtClean="0"/>
          </a:p>
        </p:txBody>
      </p:sp>
      <p:sp>
        <p:nvSpPr>
          <p:cNvPr id="6147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6C1C222F-C497-40C8-A536-3C0F9734BEAD}" type="slidenum">
              <a:rPr lang="fr-FR" altLang="fr-FR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fr-FR" altLang="fr-FR"/>
          </a:p>
        </p:txBody>
      </p:sp>
      <p:sp>
        <p:nvSpPr>
          <p:cNvPr id="614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9" name="Text Box 3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4011909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B47BF6E-FFB7-4285-85F8-A9A059AE78CD}" type="slidenum">
              <a:rPr lang="fr-FR" altLang="fr-FR" smtClean="0"/>
              <a:pPr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fr-FR" altLang="fr-FR" smtClean="0"/>
          </a:p>
        </p:txBody>
      </p:sp>
      <p:sp>
        <p:nvSpPr>
          <p:cNvPr id="6147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6C1C222F-C497-40C8-A536-3C0F9734BEAD}" type="slidenum">
              <a:rPr lang="fr-FR" altLang="fr-FR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fr-FR" altLang="fr-FR"/>
          </a:p>
        </p:txBody>
      </p:sp>
      <p:sp>
        <p:nvSpPr>
          <p:cNvPr id="614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9" name="Text Box 3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1464096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B4FD72E-D871-4581-9B2A-817A52D2E9C1}" type="slidenum">
              <a:rPr lang="fr-FR" altLang="fr-FR" smtClean="0"/>
              <a:pPr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fr-FR" altLang="fr-FR" smtClean="0"/>
          </a:p>
        </p:txBody>
      </p:sp>
      <p:sp>
        <p:nvSpPr>
          <p:cNvPr id="8195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6B86D7E5-6E8C-4C91-9F7D-5DAF2B269A71}" type="slidenum">
              <a:rPr lang="fr-FR" altLang="fr-FR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fr-FR" altLang="fr-FR"/>
          </a:p>
        </p:txBody>
      </p:sp>
      <p:sp>
        <p:nvSpPr>
          <p:cNvPr id="819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197" name="Text Box 3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B4FD72E-D871-4581-9B2A-817A52D2E9C1}" type="slidenum">
              <a:rPr lang="fr-FR" altLang="fr-FR" smtClean="0"/>
              <a:pPr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fr-FR" altLang="fr-FR" smtClean="0"/>
          </a:p>
        </p:txBody>
      </p:sp>
      <p:sp>
        <p:nvSpPr>
          <p:cNvPr id="8195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6B86D7E5-6E8C-4C91-9F7D-5DAF2B269A71}" type="slidenum">
              <a:rPr lang="fr-FR" altLang="fr-FR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fr-FR" altLang="fr-FR"/>
          </a:p>
        </p:txBody>
      </p:sp>
      <p:sp>
        <p:nvSpPr>
          <p:cNvPr id="819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197" name="Text Box 3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1825538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B4FD72E-D871-4581-9B2A-817A52D2E9C1}" type="slidenum">
              <a:rPr lang="fr-FR" altLang="fr-FR" smtClean="0"/>
              <a:pPr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fr-FR" altLang="fr-FR" smtClean="0"/>
          </a:p>
        </p:txBody>
      </p:sp>
      <p:sp>
        <p:nvSpPr>
          <p:cNvPr id="8195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6B86D7E5-6E8C-4C91-9F7D-5DAF2B269A71}" type="slidenum">
              <a:rPr lang="fr-FR" altLang="fr-FR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fr-FR" altLang="fr-FR"/>
          </a:p>
        </p:txBody>
      </p:sp>
      <p:sp>
        <p:nvSpPr>
          <p:cNvPr id="819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197" name="Text Box 3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300251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B4FD72E-D871-4581-9B2A-817A52D2E9C1}" type="slidenum">
              <a:rPr lang="fr-FR" altLang="fr-FR" smtClean="0"/>
              <a:pPr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fr-FR" altLang="fr-FR" smtClean="0"/>
          </a:p>
        </p:txBody>
      </p:sp>
      <p:sp>
        <p:nvSpPr>
          <p:cNvPr id="8195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6B86D7E5-6E8C-4C91-9F7D-5DAF2B269A71}" type="slidenum">
              <a:rPr lang="fr-FR" altLang="fr-FR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fr-FR" altLang="fr-FR"/>
          </a:p>
        </p:txBody>
      </p:sp>
      <p:sp>
        <p:nvSpPr>
          <p:cNvPr id="819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197" name="Text Box 3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4217735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8820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2256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5375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4172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4069384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0851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0131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7076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43611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545018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17791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kern="12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Times New Roman" panose="02020603050405020304" pitchFamily="18" charset="0"/>
          <a:cs typeface="Droid Sans Fallback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Times New Roman" panose="02020603050405020304" pitchFamily="18" charset="0"/>
          <a:cs typeface="Droid Sans Fallback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Times New Roman" panose="02020603050405020304" pitchFamily="18" charset="0"/>
          <a:cs typeface="Droid Sans Fallback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Times New Roman" panose="02020603050405020304" pitchFamily="18" charset="0"/>
          <a:cs typeface="Droid Sans Fallback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Times New Roman" panose="02020603050405020304" pitchFamily="18" charset="0"/>
          <a:cs typeface="Droid Sans Fallback" charset="0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Times New Roman" panose="02020603050405020304" pitchFamily="18" charset="0"/>
          <a:cs typeface="Droid Sans Fallback" charset="0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Times New Roman" panose="02020603050405020304" pitchFamily="18" charset="0"/>
          <a:cs typeface="Droid Sans Fallback" charset="0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Times New Roman" panose="02020603050405020304" pitchFamily="18" charset="0"/>
          <a:cs typeface="Droid Sans Fallback" charset="0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1"/>
          <p:cNvSpPr txBox="1">
            <a:spLocks noChangeArrowheads="1"/>
          </p:cNvSpPr>
          <p:nvPr/>
        </p:nvSpPr>
        <p:spPr bwMode="auto">
          <a:xfrm>
            <a:off x="250825" y="284134"/>
            <a:ext cx="8642350" cy="3787833"/>
          </a:xfrm>
          <a:prstGeom prst="rect">
            <a:avLst/>
          </a:prstGeom>
          <a:solidFill>
            <a:srgbClr val="FFCC66"/>
          </a:solidFill>
          <a:ln>
            <a:noFill/>
          </a:ln>
          <a:effectLst/>
          <a:extLst/>
        </p:spPr>
        <p:txBody>
          <a:bodyPr lIns="90000" tIns="46800" rIns="90000" bIns="46800" anchor="ctr" anchorCtr="1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algn="ctr" eaLnBrk="1" hangingPunct="1">
              <a:spcBef>
                <a:spcPts val="1750"/>
              </a:spcBef>
              <a:buSzPct val="100000"/>
            </a:pPr>
            <a:endParaRPr lang="fr-FR" altLang="fr-FR" sz="3600" dirty="0" smtClean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algn="ctr" eaLnBrk="1" hangingPunct="1">
              <a:spcBef>
                <a:spcPts val="1750"/>
              </a:spcBef>
              <a:buSzPct val="100000"/>
            </a:pPr>
            <a:r>
              <a:rPr lang="fr-FR" altLang="fr-FR" sz="36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IDENTIFICATION </a:t>
            </a:r>
            <a:r>
              <a:rPr lang="fr-FR" altLang="fr-FR" sz="3600" dirty="0">
                <a:solidFill>
                  <a:srgbClr val="000000"/>
                </a:solidFill>
                <a:cs typeface="Times New Roman" panose="02020603050405020304" pitchFamily="18" charset="0"/>
              </a:rPr>
              <a:t>DE </a:t>
            </a:r>
            <a:r>
              <a:rPr lang="fr-FR" altLang="fr-FR" sz="36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L’ASPECT</a:t>
            </a:r>
          </a:p>
          <a:p>
            <a:pPr algn="ctr" eaLnBrk="1" hangingPunct="1">
              <a:spcBef>
                <a:spcPts val="1750"/>
              </a:spcBef>
              <a:buSzPct val="100000"/>
            </a:pPr>
            <a:r>
              <a:rPr lang="fr-FR" altLang="fr-FR" sz="36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VERBAL PAR </a:t>
            </a:r>
            <a:r>
              <a:rPr lang="fr-FR" altLang="fr-FR" sz="3600" dirty="0">
                <a:solidFill>
                  <a:srgbClr val="000000"/>
                </a:solidFill>
                <a:cs typeface="Times New Roman" panose="02020603050405020304" pitchFamily="18" charset="0"/>
              </a:rPr>
              <a:t>LES </a:t>
            </a:r>
            <a:r>
              <a:rPr lang="fr-FR" altLang="fr-FR" sz="36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CRITÈRES</a:t>
            </a:r>
          </a:p>
          <a:p>
            <a:pPr algn="ctr" eaLnBrk="1" hangingPunct="1">
              <a:spcBef>
                <a:spcPts val="1750"/>
              </a:spcBef>
              <a:buSzPct val="100000"/>
            </a:pPr>
            <a:r>
              <a:rPr lang="fr-FR" altLang="fr-FR" sz="36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MORPHOLOGIQUES</a:t>
            </a:r>
          </a:p>
          <a:p>
            <a:pPr algn="ctr" eaLnBrk="1" hangingPunct="1">
              <a:spcBef>
                <a:spcPts val="1750"/>
              </a:spcBef>
              <a:buSzPct val="100000"/>
            </a:pPr>
            <a:endParaRPr lang="fr-FR" altLang="fr-FR" sz="3600" dirty="0">
              <a:solidFill>
                <a:srgbClr val="000000"/>
              </a:solidFill>
              <a:cs typeface="Times New Roman" panose="02020603050405020304" pitchFamily="18" charset="0"/>
            </a:endParaRPr>
          </a:p>
        </p:txBody>
      </p:sp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250825" y="5084763"/>
            <a:ext cx="8642350" cy="1512887"/>
          </a:xfrm>
          <a:prstGeom prst="rect">
            <a:avLst/>
          </a:prstGeom>
          <a:solidFill>
            <a:srgbClr val="FFCC66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lIns="90000" tIns="46800" rIns="90000" bIns="4680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algn="ctr" eaLnBrk="1" hangingPunct="1">
              <a:spcBef>
                <a:spcPts val="1250"/>
              </a:spcBef>
              <a:buSzPct val="100000"/>
            </a:pPr>
            <a:r>
              <a:rPr lang="fr-FR" altLang="fr-FR" sz="2000" b="1" u="sng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LEGENDE</a:t>
            </a:r>
            <a:r>
              <a:rPr lang="ru-RU" altLang="fr-FR" sz="2000" b="1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fr-FR" altLang="fr-FR" sz="2000" b="1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:</a:t>
            </a:r>
            <a:endParaRPr lang="fr-FR" altLang="fr-FR" sz="2000" b="1" dirty="0">
              <a:solidFill>
                <a:srgbClr val="000000"/>
              </a:solidFill>
              <a:cs typeface="Times New Roman" panose="02020603050405020304" pitchFamily="18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3259657" y="6057396"/>
            <a:ext cx="2621528" cy="3407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 anchor="ctr" anchorCtr="1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eaLnBrk="1" hangingPunct="1">
              <a:spcBef>
                <a:spcPts val="1000"/>
              </a:spcBef>
              <a:buSzPct val="100000"/>
            </a:pPr>
            <a:r>
              <a:rPr lang="fr-FR" altLang="fr-FR" sz="16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COMICS : </a:t>
            </a:r>
            <a:r>
              <a:rPr lang="fr-FR" altLang="fr-FR" sz="1600" dirty="0">
                <a:solidFill>
                  <a:srgbClr val="000000"/>
                </a:solidFill>
                <a:latin typeface="Comic Sans MS" panose="030F0702030302020204" pitchFamily="66" charset="0"/>
              </a:rPr>
              <a:t>IMPERFECTIF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3341688" y="5759450"/>
            <a:ext cx="24368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 anchor="ctr" anchorCtr="1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eaLnBrk="1" hangingPunct="1">
              <a:spcBef>
                <a:spcPts val="1000"/>
              </a:spcBef>
              <a:buSzPct val="100000"/>
            </a:pPr>
            <a:r>
              <a:rPr lang="fr-FR" altLang="fr-FR" sz="1600" dirty="0">
                <a:solidFill>
                  <a:srgbClr val="000000"/>
                </a:solidFill>
                <a:latin typeface="Verdana" panose="020B0604030504040204" pitchFamily="34" charset="0"/>
              </a:rPr>
              <a:t>VERDANA: PERFECTIF</a:t>
            </a:r>
          </a:p>
        </p:txBody>
      </p:sp>
      <p:sp>
        <p:nvSpPr>
          <p:cNvPr id="3078" name="Text Box 14"/>
          <p:cNvSpPr txBox="1">
            <a:spLocks noChangeArrowheads="1"/>
          </p:cNvSpPr>
          <p:nvPr/>
        </p:nvSpPr>
        <p:spPr bwMode="auto">
          <a:xfrm>
            <a:off x="7490954" y="66675"/>
            <a:ext cx="1576948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algn="ctr" eaLnBrk="1" hangingPunct="1">
              <a:spcBef>
                <a:spcPts val="750"/>
              </a:spcBef>
              <a:buSzPct val="100000"/>
            </a:pPr>
            <a:r>
              <a:rPr lang="fr-FR" altLang="fr-FR" sz="1200" i="1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Version du 30/</a:t>
            </a:r>
            <a:r>
              <a:rPr lang="ru-RU" altLang="fr-FR" sz="1200" i="1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0</a:t>
            </a:r>
            <a:r>
              <a:rPr lang="fr-FR" altLang="fr-FR" sz="1200" i="1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6/2020</a:t>
            </a:r>
            <a:endParaRPr lang="ru-RU" altLang="fr-FR" sz="1200" i="1" dirty="0">
              <a:solidFill>
                <a:srgbClr val="000000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"/>
          <p:cNvSpPr txBox="1">
            <a:spLocks noChangeArrowheads="1"/>
          </p:cNvSpPr>
          <p:nvPr/>
        </p:nvSpPr>
        <p:spPr bwMode="auto">
          <a:xfrm>
            <a:off x="257175" y="309563"/>
            <a:ext cx="8640763" cy="1535112"/>
          </a:xfrm>
          <a:prstGeom prst="rect">
            <a:avLst/>
          </a:prstGeom>
          <a:solidFill>
            <a:srgbClr val="66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algn="ctr" eaLnBrk="1" hangingPunct="1">
              <a:spcBef>
                <a:spcPts val="1500"/>
              </a:spcBef>
              <a:buSzPct val="100000"/>
            </a:pPr>
            <a:r>
              <a:rPr lang="fr-FR" altLang="fr-FR" b="1" u="sng" dirty="0">
                <a:solidFill>
                  <a:srgbClr val="000000"/>
                </a:solidFill>
                <a:latin typeface="Verdana" panose="020B0604030504040204" pitchFamily="34" charset="0"/>
              </a:rPr>
              <a:t>PRÉVERBATION</a:t>
            </a:r>
          </a:p>
          <a:p>
            <a:pPr algn="ctr" eaLnBrk="1" hangingPunct="1">
              <a:spcBef>
                <a:spcPts val="1500"/>
              </a:spcBef>
              <a:buSzPct val="100000"/>
            </a:pPr>
            <a:endParaRPr lang="fr-FR" altLang="fr-FR" b="1" u="sng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fr-FR" altLang="fr-FR" dirty="0">
                <a:solidFill>
                  <a:srgbClr val="000000"/>
                </a:solidFill>
                <a:latin typeface="Verdana" panose="020B0604030504040204" pitchFamily="34" charset="0"/>
              </a:rPr>
              <a:t>PRÉVERBE </a:t>
            </a:r>
            <a:r>
              <a:rPr lang="fr-FR" altLang="fr-FR" dirty="0">
                <a:solidFill>
                  <a:srgbClr val="000000"/>
                </a:solidFill>
                <a:latin typeface="Comic Sans MS" panose="030F0702030302020204" pitchFamily="66" charset="0"/>
              </a:rPr>
              <a:t>+ VERBE = </a:t>
            </a:r>
            <a:r>
              <a:rPr lang="fr-FR" altLang="fr-FR" dirty="0">
                <a:solidFill>
                  <a:srgbClr val="000000"/>
                </a:solidFill>
                <a:latin typeface="Verdana" panose="020B0604030504040204" pitchFamily="34" charset="0"/>
              </a:rPr>
              <a:t>VERBE </a:t>
            </a:r>
            <a:r>
              <a:rPr lang="fr-FR" altLang="fr-FR" dirty="0" smtClean="0">
                <a:solidFill>
                  <a:srgbClr val="000000"/>
                </a:solidFill>
                <a:latin typeface="Verdana" panose="020B0604030504040204" pitchFamily="34" charset="0"/>
              </a:rPr>
              <a:t>PRÉVERB</a:t>
            </a:r>
            <a:r>
              <a:rPr lang="fr-FR" altLang="fr-FR" dirty="0">
                <a:solidFill>
                  <a:srgbClr val="000000"/>
                </a:solidFill>
                <a:latin typeface="Verdana" panose="020B0604030504040204" pitchFamily="34" charset="0"/>
              </a:rPr>
              <a:t>É</a:t>
            </a:r>
            <a:r>
              <a:rPr lang="fr-FR" altLang="fr-FR" dirty="0" smtClean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fr-FR" altLang="fr-FR" b="1" dirty="0">
                <a:solidFill>
                  <a:srgbClr val="000000"/>
                </a:solidFill>
                <a:latin typeface="Verdana" panose="020B0604030504040204" pitchFamily="34" charset="0"/>
              </a:rPr>
              <a:t>PERFECTIF</a:t>
            </a:r>
            <a:endParaRPr lang="fr-FR" altLang="fr-FR" b="1" dirty="0">
              <a:solidFill>
                <a:srgbClr val="0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Text Box 1"/>
          <p:cNvSpPr txBox="1">
            <a:spLocks noChangeArrowheads="1"/>
          </p:cNvSpPr>
          <p:nvPr/>
        </p:nvSpPr>
        <p:spPr bwMode="auto">
          <a:xfrm>
            <a:off x="257175" y="2132856"/>
            <a:ext cx="8640763" cy="3913508"/>
          </a:xfrm>
          <a:prstGeom prst="rect">
            <a:avLst/>
          </a:prstGeom>
          <a:solidFill>
            <a:srgbClr val="66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algn="ctr" eaLnBrk="1" hangingPunct="1">
              <a:spcBef>
                <a:spcPts val="1125"/>
              </a:spcBef>
              <a:buSzPct val="100000"/>
            </a:pPr>
            <a:r>
              <a:rPr lang="fr-FR" altLang="fr-FR" sz="2000" u="sng" dirty="0" smtClean="0">
                <a:solidFill>
                  <a:srgbClr val="000000"/>
                </a:solidFill>
                <a:latin typeface="Comic Sans MS" panose="030F0702030302020204" pitchFamily="66" charset="0"/>
                <a:sym typeface="Webdings" panose="05030102010509060703" pitchFamily="18" charset="2"/>
              </a:rPr>
              <a:t>EXCEPTIONS AVEC CERTAINS PRÉVERBES</a:t>
            </a:r>
            <a:r>
              <a:rPr lang="fr-FR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  <a:sym typeface="Webdings" panose="05030102010509060703" pitchFamily="18" charset="2"/>
              </a:rPr>
              <a:t> </a:t>
            </a:r>
            <a:r>
              <a:rPr lang="fr-FR" altLang="fr-FR" sz="2000" dirty="0">
                <a:solidFill>
                  <a:srgbClr val="000000"/>
                </a:solidFill>
                <a:latin typeface="Comic Sans MS" panose="030F0702030302020204" pitchFamily="66" charset="0"/>
                <a:sym typeface="Webdings" panose="05030102010509060703" pitchFamily="18" charset="2"/>
              </a:rPr>
              <a:t>:</a:t>
            </a:r>
            <a:r>
              <a:rPr lang="ru-RU" altLang="fr-FR" sz="2000" dirty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endParaRPr lang="fr-FR" altLang="fr-FR" sz="200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endParaRPr lang="ru-RU" altLang="fr-FR" sz="1600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fr-FR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Les préverbes « slavons » </a:t>
            </a: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ПРЕД- </a:t>
            </a:r>
            <a:r>
              <a:rPr lang="fr-FR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(à valeur temporelle),</a:t>
            </a: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fr-FR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СО- </a:t>
            </a:r>
            <a:r>
              <a:rPr lang="fr-FR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et </a:t>
            </a: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ПРОТИВО- </a:t>
            </a:r>
            <a:r>
              <a:rPr lang="fr-FR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ne rendent pas les verbes perfectifs :</a:t>
            </a:r>
            <a:endParaRPr lang="ru-RU" altLang="fr-FR" sz="2000" dirty="0" smtClean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endParaRPr lang="fr-FR" altLang="fr-FR" sz="1600" dirty="0" smtClean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предстоять, предвидеть, предчувствовать, предшествовать, …</a:t>
            </a: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fr-FR" altLang="fr-FR" sz="1600" i="1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Attention, le préverbe « russe » </a:t>
            </a:r>
            <a:r>
              <a:rPr lang="ru-RU" altLang="fr-FR" sz="1600" i="1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ПРЕД- (</a:t>
            </a:r>
            <a:r>
              <a:rPr lang="fr-FR" altLang="fr-FR" sz="1600" i="1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action faite à l’avance</a:t>
            </a:r>
            <a:r>
              <a:rPr lang="ru-RU" altLang="fr-FR" sz="1600" i="1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)</a:t>
            </a:r>
            <a:r>
              <a:rPr lang="fr-FR" altLang="fr-FR" sz="1600" i="1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rend bien perfectif: </a:t>
            </a:r>
            <a:r>
              <a:rPr lang="ru-RU" altLang="fr-FR" sz="1600" i="1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представить </a:t>
            </a:r>
            <a:r>
              <a:rPr lang="ru-RU" altLang="fr-FR" sz="1600" i="1" dirty="0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</a:rPr>
              <a:t>(</a:t>
            </a:r>
            <a:r>
              <a:rPr lang="ru-RU" altLang="fr-FR" sz="1600" i="1" dirty="0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  <a:sym typeface="Wingdings 3" panose="05040102010807070707" pitchFamily="18" charset="2"/>
              </a:rPr>
              <a:t> представлять)</a:t>
            </a:r>
            <a:r>
              <a:rPr lang="ru-RU" altLang="fr-FR" sz="1600" i="1" dirty="0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</a:rPr>
              <a:t>, </a:t>
            </a:r>
            <a:r>
              <a:rPr lang="ru-RU" altLang="fr-FR" sz="1600" i="1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предъявить</a:t>
            </a:r>
            <a:r>
              <a:rPr lang="ru-RU" altLang="fr-FR" sz="1600" i="1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sym typeface="Wingdings 3" panose="05040102010807070707" pitchFamily="18" charset="2"/>
              </a:rPr>
              <a:t> </a:t>
            </a:r>
            <a:r>
              <a:rPr lang="ru-RU" altLang="fr-FR" sz="1600" i="1" dirty="0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  <a:sym typeface="Wingdings 3" panose="05040102010807070707" pitchFamily="18" charset="2"/>
              </a:rPr>
              <a:t>( предъявлять)</a:t>
            </a:r>
            <a:r>
              <a:rPr lang="ru-RU" altLang="fr-FR" sz="1600" i="1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, …</a:t>
            </a:r>
            <a:endParaRPr lang="fr-FR" altLang="fr-FR" sz="1600" i="1" dirty="0" smtClean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сочувствовать, соболезновать, содействовать, </a:t>
            </a:r>
            <a:r>
              <a:rPr lang="ru-RU" altLang="fr-FR" sz="2000" dirty="0" err="1" smtClean="0">
                <a:solidFill>
                  <a:srgbClr val="000000"/>
                </a:solidFill>
                <a:latin typeface="Comic Sans MS" panose="030F0702030302020204" pitchFamily="66" charset="0"/>
              </a:rPr>
              <a:t>соотвествовать</a:t>
            </a: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, …</a:t>
            </a:r>
            <a:endParaRPr lang="ru-RU" altLang="fr-FR" sz="1600" dirty="0" smtClean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противодействовать, противостоять, противоречить, …</a:t>
            </a:r>
            <a:endParaRPr lang="ru-RU" altLang="fr-FR" sz="2000" dirty="0">
              <a:solidFill>
                <a:srgbClr val="00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68202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"/>
          <p:cNvSpPr txBox="1">
            <a:spLocks noChangeArrowheads="1"/>
          </p:cNvSpPr>
          <p:nvPr/>
        </p:nvSpPr>
        <p:spPr bwMode="auto">
          <a:xfrm>
            <a:off x="257175" y="309563"/>
            <a:ext cx="8640763" cy="1535112"/>
          </a:xfrm>
          <a:prstGeom prst="rect">
            <a:avLst/>
          </a:prstGeom>
          <a:solidFill>
            <a:srgbClr val="66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algn="ctr" eaLnBrk="1" hangingPunct="1">
              <a:spcBef>
                <a:spcPts val="1500"/>
              </a:spcBef>
              <a:buSzPct val="100000"/>
            </a:pPr>
            <a:r>
              <a:rPr lang="fr-FR" altLang="fr-FR" b="1" u="sng" dirty="0">
                <a:solidFill>
                  <a:srgbClr val="000000"/>
                </a:solidFill>
                <a:latin typeface="Verdana" panose="020B0604030504040204" pitchFamily="34" charset="0"/>
              </a:rPr>
              <a:t>PRÉVERBATION</a:t>
            </a:r>
          </a:p>
          <a:p>
            <a:pPr algn="ctr" eaLnBrk="1" hangingPunct="1">
              <a:spcBef>
                <a:spcPts val="1500"/>
              </a:spcBef>
              <a:buSzPct val="100000"/>
            </a:pPr>
            <a:endParaRPr lang="fr-FR" altLang="fr-FR" b="1" u="sng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fr-FR" altLang="fr-FR" dirty="0" smtClean="0">
                <a:solidFill>
                  <a:srgbClr val="000000"/>
                </a:solidFill>
                <a:latin typeface="Verdana" panose="020B0604030504040204" pitchFamily="34" charset="0"/>
              </a:rPr>
              <a:t>PRÉVERBE </a:t>
            </a:r>
            <a:r>
              <a:rPr lang="fr-FR" altLang="fr-FR" dirty="0">
                <a:solidFill>
                  <a:srgbClr val="000000"/>
                </a:solidFill>
                <a:latin typeface="Comic Sans MS" panose="030F0702030302020204" pitchFamily="66" charset="0"/>
              </a:rPr>
              <a:t>+ VERBE = </a:t>
            </a:r>
            <a:r>
              <a:rPr lang="fr-FR" altLang="fr-FR" dirty="0">
                <a:solidFill>
                  <a:srgbClr val="000000"/>
                </a:solidFill>
                <a:latin typeface="Verdana" panose="020B0604030504040204" pitchFamily="34" charset="0"/>
              </a:rPr>
              <a:t>VERBE </a:t>
            </a:r>
            <a:r>
              <a:rPr lang="fr-FR" altLang="fr-FR" dirty="0" smtClean="0">
                <a:solidFill>
                  <a:srgbClr val="000000"/>
                </a:solidFill>
                <a:latin typeface="Verdana" panose="020B0604030504040204" pitchFamily="34" charset="0"/>
              </a:rPr>
              <a:t>PRÉVERB</a:t>
            </a:r>
            <a:r>
              <a:rPr lang="fr-FR" altLang="fr-FR" dirty="0">
                <a:solidFill>
                  <a:srgbClr val="000000"/>
                </a:solidFill>
                <a:latin typeface="Verdana" panose="020B0604030504040204" pitchFamily="34" charset="0"/>
              </a:rPr>
              <a:t>É</a:t>
            </a:r>
            <a:r>
              <a:rPr lang="fr-FR" altLang="fr-FR" dirty="0" smtClean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fr-FR" altLang="fr-FR" b="1" dirty="0">
                <a:solidFill>
                  <a:srgbClr val="000000"/>
                </a:solidFill>
                <a:latin typeface="Verdana" panose="020B0604030504040204" pitchFamily="34" charset="0"/>
              </a:rPr>
              <a:t>PERFECTIF</a:t>
            </a:r>
            <a:endParaRPr lang="fr-FR" altLang="fr-FR" b="1" dirty="0">
              <a:solidFill>
                <a:srgbClr val="0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Text Box 1"/>
          <p:cNvSpPr txBox="1">
            <a:spLocks noChangeArrowheads="1"/>
          </p:cNvSpPr>
          <p:nvPr/>
        </p:nvSpPr>
        <p:spPr bwMode="auto">
          <a:xfrm>
            <a:off x="257175" y="2132856"/>
            <a:ext cx="8640763" cy="3993017"/>
          </a:xfrm>
          <a:prstGeom prst="rect">
            <a:avLst/>
          </a:prstGeom>
          <a:solidFill>
            <a:srgbClr val="66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algn="ctr" eaLnBrk="1" hangingPunct="1">
              <a:spcBef>
                <a:spcPts val="1125"/>
              </a:spcBef>
              <a:buSzPct val="100000"/>
            </a:pPr>
            <a:r>
              <a:rPr lang="fr-FR" altLang="fr-FR" sz="2000" u="sng" dirty="0" smtClean="0">
                <a:solidFill>
                  <a:srgbClr val="000000"/>
                </a:solidFill>
                <a:latin typeface="Comic Sans MS" panose="030F0702030302020204" pitchFamily="66" charset="0"/>
                <a:sym typeface="Webdings" panose="05030102010509060703" pitchFamily="18" charset="2"/>
              </a:rPr>
              <a:t>EXCEPTIONS  AVEC CERTAINS VERBES</a:t>
            </a:r>
            <a:r>
              <a:rPr lang="fr-FR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  <a:sym typeface="Webdings" panose="05030102010509060703" pitchFamily="18" charset="2"/>
              </a:rPr>
              <a:t>:</a:t>
            </a: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endParaRPr lang="fr-FR" altLang="fr-FR" sz="200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endParaRPr lang="ru-RU" altLang="fr-FR" sz="2000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ненавидеть, </a:t>
            </a:r>
            <a:r>
              <a:rPr lang="ru-RU" altLang="fr-FR" sz="2000" dirty="0" err="1" smtClean="0">
                <a:solidFill>
                  <a:srgbClr val="000000"/>
                </a:solidFill>
                <a:latin typeface="Comic Sans MS" panose="030F0702030302020204" pitchFamily="66" charset="0"/>
              </a:rPr>
              <a:t>вы</a:t>
            </a:r>
            <a:r>
              <a:rPr lang="ru-RU" altLang="fr-FR" sz="2000" dirty="0" err="1" smtClean="0">
                <a:solidFill>
                  <a:srgbClr val="00000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́</a:t>
            </a:r>
            <a:r>
              <a:rPr lang="ru-RU" altLang="fr-FR" sz="2000" dirty="0" err="1" smtClean="0">
                <a:solidFill>
                  <a:srgbClr val="000000"/>
                </a:solidFill>
                <a:latin typeface="Comic Sans MS" panose="030F0702030302020204" pitchFamily="66" charset="0"/>
              </a:rPr>
              <a:t>глядеть</a:t>
            </a: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, зависеть, содержать, …</a:t>
            </a:r>
          </a:p>
          <a:p>
            <a:pPr algn="ctr" eaLnBrk="1" hangingPunct="1">
              <a:spcBef>
                <a:spcPts val="1125"/>
              </a:spcBef>
              <a:buSzPct val="100000"/>
            </a:pPr>
            <a:endParaRPr lang="ru-RU" altLang="fr-FR" sz="2000" dirty="0" smtClean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fr-FR" altLang="fr-FR" sz="2000" u="sng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Certains composés de </a:t>
            </a:r>
            <a:r>
              <a:rPr lang="ru-RU" altLang="fr-FR" sz="2000" u="sng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стоять</a:t>
            </a:r>
            <a:r>
              <a:rPr lang="fr-FR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: </a:t>
            </a:r>
            <a:endParaRPr lang="ru-RU" altLang="fr-FR" sz="2000" dirty="0" smtClean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состоять, об</a:t>
            </a:r>
            <a:r>
              <a:rPr lang="ru-RU" altLang="fr-FR" sz="2000" dirty="0">
                <a:solidFill>
                  <a:srgbClr val="000000"/>
                </a:solidFill>
                <a:latin typeface="Comic Sans MS" panose="030F0702030302020204" pitchFamily="66" charset="0"/>
              </a:rPr>
              <a:t>стоять, </a:t>
            </a: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от</a:t>
            </a:r>
            <a:r>
              <a:rPr lang="ru-RU" altLang="fr-FR" sz="2000" dirty="0">
                <a:solidFill>
                  <a:srgbClr val="000000"/>
                </a:solidFill>
                <a:latin typeface="Comic Sans MS" panose="030F0702030302020204" pitchFamily="66" charset="0"/>
              </a:rPr>
              <a:t>стоять, </a:t>
            </a: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…</a:t>
            </a: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fr-FR" altLang="fr-FR" sz="2000" u="sng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Certains composés de </a:t>
            </a:r>
            <a:r>
              <a:rPr lang="ru-RU" altLang="fr-FR" sz="2000" u="sng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лежать</a:t>
            </a:r>
            <a:r>
              <a:rPr lang="fr-FR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: </a:t>
            </a:r>
            <a:endParaRPr lang="ru-RU" altLang="fr-FR" sz="2000" dirty="0" smtClean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надлежать, принадлежать, ..</a:t>
            </a:r>
            <a:endParaRPr lang="fr-FR" altLang="fr-FR" sz="2000" dirty="0" smtClean="0">
              <a:solidFill>
                <a:srgbClr val="00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486080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"/>
          <p:cNvSpPr txBox="1">
            <a:spLocks noChangeArrowheads="1"/>
          </p:cNvSpPr>
          <p:nvPr/>
        </p:nvSpPr>
        <p:spPr bwMode="auto">
          <a:xfrm>
            <a:off x="257175" y="309563"/>
            <a:ext cx="8640763" cy="1535112"/>
          </a:xfrm>
          <a:prstGeom prst="rect">
            <a:avLst/>
          </a:prstGeom>
          <a:solidFill>
            <a:srgbClr val="66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algn="ctr" eaLnBrk="1" hangingPunct="1">
              <a:spcBef>
                <a:spcPts val="1500"/>
              </a:spcBef>
              <a:buSzPct val="100000"/>
            </a:pPr>
            <a:r>
              <a:rPr lang="fr-FR" altLang="fr-FR" b="1" u="sng" dirty="0">
                <a:solidFill>
                  <a:srgbClr val="000000"/>
                </a:solidFill>
                <a:latin typeface="Verdana" panose="020B0604030504040204" pitchFamily="34" charset="0"/>
              </a:rPr>
              <a:t>PRÉVERBATION</a:t>
            </a:r>
          </a:p>
          <a:p>
            <a:pPr algn="ctr" eaLnBrk="1" hangingPunct="1">
              <a:spcBef>
                <a:spcPts val="1500"/>
              </a:spcBef>
              <a:buSzPct val="100000"/>
            </a:pPr>
            <a:endParaRPr lang="fr-FR" altLang="fr-FR" b="1" u="sng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fr-FR" altLang="fr-FR" dirty="0">
                <a:solidFill>
                  <a:srgbClr val="000000"/>
                </a:solidFill>
                <a:latin typeface="Verdana" panose="020B0604030504040204" pitchFamily="34" charset="0"/>
              </a:rPr>
              <a:t>PRÉVERBE </a:t>
            </a:r>
            <a:r>
              <a:rPr lang="fr-FR" altLang="fr-FR" dirty="0">
                <a:solidFill>
                  <a:srgbClr val="000000"/>
                </a:solidFill>
                <a:latin typeface="Comic Sans MS" panose="030F0702030302020204" pitchFamily="66" charset="0"/>
              </a:rPr>
              <a:t>+ VERBE = </a:t>
            </a:r>
            <a:r>
              <a:rPr lang="fr-FR" altLang="fr-FR" dirty="0">
                <a:solidFill>
                  <a:srgbClr val="000000"/>
                </a:solidFill>
                <a:latin typeface="Verdana" panose="020B0604030504040204" pitchFamily="34" charset="0"/>
              </a:rPr>
              <a:t>VERBE </a:t>
            </a:r>
            <a:r>
              <a:rPr lang="fr-FR" altLang="fr-FR" dirty="0" smtClean="0">
                <a:solidFill>
                  <a:srgbClr val="000000"/>
                </a:solidFill>
                <a:latin typeface="Verdana" panose="020B0604030504040204" pitchFamily="34" charset="0"/>
              </a:rPr>
              <a:t>PRÉVERB</a:t>
            </a:r>
            <a:r>
              <a:rPr lang="fr-FR" altLang="fr-FR" dirty="0">
                <a:solidFill>
                  <a:srgbClr val="000000"/>
                </a:solidFill>
                <a:latin typeface="Verdana" panose="020B0604030504040204" pitchFamily="34" charset="0"/>
              </a:rPr>
              <a:t>É</a:t>
            </a:r>
            <a:r>
              <a:rPr lang="fr-FR" altLang="fr-FR" dirty="0" smtClean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fr-FR" altLang="fr-FR" b="1" dirty="0">
                <a:solidFill>
                  <a:srgbClr val="000000"/>
                </a:solidFill>
                <a:latin typeface="Verdana" panose="020B0604030504040204" pitchFamily="34" charset="0"/>
              </a:rPr>
              <a:t>PERFECTIF</a:t>
            </a:r>
            <a:endParaRPr lang="fr-FR" altLang="fr-FR" b="1" dirty="0">
              <a:solidFill>
                <a:srgbClr val="0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Text Box 1"/>
          <p:cNvSpPr txBox="1">
            <a:spLocks noChangeArrowheads="1"/>
          </p:cNvSpPr>
          <p:nvPr/>
        </p:nvSpPr>
        <p:spPr bwMode="auto">
          <a:xfrm>
            <a:off x="257175" y="2132856"/>
            <a:ext cx="8640763" cy="3710889"/>
          </a:xfrm>
          <a:prstGeom prst="rect">
            <a:avLst/>
          </a:prstGeom>
          <a:solidFill>
            <a:srgbClr val="66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algn="ctr" eaLnBrk="1" hangingPunct="1">
              <a:spcBef>
                <a:spcPts val="1125"/>
              </a:spcBef>
              <a:buSzPct val="100000"/>
            </a:pPr>
            <a:r>
              <a:rPr lang="fr-FR" altLang="fr-FR" sz="2000" u="sng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sym typeface="Webdings" panose="05030102010509060703" pitchFamily="18" charset="2"/>
              </a:rPr>
              <a:t>REMARQUES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sym typeface="Webdings" panose="05030102010509060703" pitchFamily="18" charset="2"/>
              </a:rPr>
              <a:t> </a:t>
            </a:r>
            <a:r>
              <a:rPr lang="fr-FR" altLang="fr-FR" sz="20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sym typeface="Webdings" panose="05030102010509060703" pitchFamily="18" charset="2"/>
              </a:rPr>
              <a:t>:</a:t>
            </a:r>
            <a:r>
              <a:rPr lang="ru-RU" altLang="fr-FR" sz="20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endParaRPr lang="fr-FR" altLang="fr-FR" sz="20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endParaRPr lang="ru-RU" altLang="fr-FR" sz="20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Le préverbe </a:t>
            </a:r>
            <a:r>
              <a:rPr lang="fr-FR" altLang="fr-FR" sz="20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rend 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non seulement le verbe perfectif (s’il ne l’était pas déjà) mais change plus ou moins le sens du verbe obtenu.</a:t>
            </a:r>
          </a:p>
          <a:p>
            <a:pPr algn="ctr" eaLnBrk="1" hangingPunct="1">
              <a:spcBef>
                <a:spcPts val="1125"/>
              </a:spcBef>
              <a:buSzPct val="100000"/>
            </a:pPr>
            <a:endParaRPr lang="fr-FR" altLang="fr-FR" sz="2000" dirty="0" smtClean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Quelques rares cas de coïncidence sémantique totale (malheureusement donnés systématiquement en exemple):</a:t>
            </a:r>
            <a:endParaRPr lang="ru-RU" altLang="fr-FR" sz="2000" dirty="0" smtClean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  писать </a:t>
            </a:r>
            <a:r>
              <a:rPr lang="fr-FR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</a:t>
            </a: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sym typeface="Wingdings 3" panose="05040102010807070707" pitchFamily="18" charset="2"/>
              </a:rPr>
              <a:t>на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писать</a:t>
            </a: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делать </a:t>
            </a:r>
            <a:r>
              <a:rPr lang="fr-FR" altLang="fr-FR" sz="20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</a:t>
            </a:r>
            <a:r>
              <a:rPr lang="ru-RU" altLang="fr-FR" sz="20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sym typeface="Wingdings 3" panose="05040102010807070707" pitchFamily="18" charset="2"/>
              </a:rPr>
              <a:t>сдел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ать</a:t>
            </a:r>
            <a:endParaRPr lang="ru-RU" altLang="fr-FR" sz="20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078383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"/>
          <p:cNvSpPr txBox="1">
            <a:spLocks noChangeArrowheads="1"/>
          </p:cNvSpPr>
          <p:nvPr/>
        </p:nvSpPr>
        <p:spPr bwMode="auto">
          <a:xfrm>
            <a:off x="257175" y="309563"/>
            <a:ext cx="8640763" cy="1535112"/>
          </a:xfrm>
          <a:prstGeom prst="rect">
            <a:avLst/>
          </a:prstGeom>
          <a:solidFill>
            <a:srgbClr val="66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algn="ctr" eaLnBrk="1" hangingPunct="1">
              <a:spcBef>
                <a:spcPts val="1500"/>
              </a:spcBef>
              <a:buSzPct val="100000"/>
            </a:pPr>
            <a:r>
              <a:rPr lang="fr-FR" altLang="fr-FR" b="1" u="sng" dirty="0">
                <a:solidFill>
                  <a:srgbClr val="000000"/>
                </a:solidFill>
                <a:latin typeface="Verdana" panose="020B0604030504040204" pitchFamily="34" charset="0"/>
              </a:rPr>
              <a:t>PRÉVERBATION</a:t>
            </a:r>
          </a:p>
          <a:p>
            <a:pPr algn="ctr" eaLnBrk="1" hangingPunct="1">
              <a:spcBef>
                <a:spcPts val="1500"/>
              </a:spcBef>
              <a:buSzPct val="100000"/>
            </a:pPr>
            <a:endParaRPr lang="fr-FR" altLang="fr-FR" b="1" u="sng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fr-FR" altLang="fr-FR" dirty="0">
                <a:solidFill>
                  <a:srgbClr val="000000"/>
                </a:solidFill>
                <a:latin typeface="Verdana" panose="020B0604030504040204" pitchFamily="34" charset="0"/>
              </a:rPr>
              <a:t>PRÉVERBE </a:t>
            </a:r>
            <a:r>
              <a:rPr lang="fr-FR" altLang="fr-FR" dirty="0">
                <a:solidFill>
                  <a:srgbClr val="000000"/>
                </a:solidFill>
                <a:latin typeface="Comic Sans MS" panose="030F0702030302020204" pitchFamily="66" charset="0"/>
              </a:rPr>
              <a:t>+ VERBE = </a:t>
            </a:r>
            <a:r>
              <a:rPr lang="fr-FR" altLang="fr-FR" dirty="0">
                <a:solidFill>
                  <a:srgbClr val="000000"/>
                </a:solidFill>
                <a:latin typeface="Verdana" panose="020B0604030504040204" pitchFamily="34" charset="0"/>
              </a:rPr>
              <a:t>VERBE </a:t>
            </a:r>
            <a:r>
              <a:rPr lang="fr-FR" altLang="fr-FR" dirty="0" smtClean="0">
                <a:solidFill>
                  <a:srgbClr val="000000"/>
                </a:solidFill>
                <a:latin typeface="Verdana" panose="020B0604030504040204" pitchFamily="34" charset="0"/>
              </a:rPr>
              <a:t>PRÉ</a:t>
            </a:r>
            <a:r>
              <a:rPr lang="fr-FR" altLang="fr-FR" dirty="0">
                <a:solidFill>
                  <a:srgbClr val="000000"/>
                </a:solidFill>
                <a:latin typeface="Verdana" panose="020B0604030504040204" pitchFamily="34" charset="0"/>
              </a:rPr>
              <a:t>VERBÉ </a:t>
            </a:r>
            <a:r>
              <a:rPr lang="fr-FR" altLang="fr-FR" b="1" dirty="0">
                <a:solidFill>
                  <a:srgbClr val="000000"/>
                </a:solidFill>
                <a:latin typeface="Verdana" panose="020B0604030504040204" pitchFamily="34" charset="0"/>
              </a:rPr>
              <a:t>PERFECTIF</a:t>
            </a:r>
            <a:endParaRPr lang="fr-FR" altLang="fr-FR" b="1" dirty="0">
              <a:solidFill>
                <a:srgbClr val="0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Text Box 1"/>
          <p:cNvSpPr txBox="1">
            <a:spLocks noChangeArrowheads="1"/>
          </p:cNvSpPr>
          <p:nvPr/>
        </p:nvSpPr>
        <p:spPr bwMode="auto">
          <a:xfrm>
            <a:off x="257175" y="2173288"/>
            <a:ext cx="8640763" cy="4441858"/>
          </a:xfrm>
          <a:prstGeom prst="rect">
            <a:avLst/>
          </a:prstGeom>
          <a:solidFill>
            <a:srgbClr val="66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algn="ctr" eaLnBrk="1" hangingPunct="1">
              <a:spcBef>
                <a:spcPts val="1500"/>
              </a:spcBef>
              <a:buSzPct val="100000"/>
            </a:pPr>
            <a:r>
              <a:rPr lang="fr-FR" altLang="fr-FR" sz="2000" dirty="0">
                <a:solidFill>
                  <a:srgbClr val="000000"/>
                </a:solidFill>
                <a:latin typeface="Verdana" panose="020B0604030504040204" pitchFamily="34" charset="0"/>
              </a:rPr>
              <a:t>QUELS 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VERBES </a:t>
            </a:r>
            <a:r>
              <a:rPr lang="fr-FR" altLang="fr-FR" sz="2000" dirty="0">
                <a:solidFill>
                  <a:srgbClr val="000000"/>
                </a:solidFill>
                <a:latin typeface="Verdana" panose="020B0604030504040204" pitchFamily="34" charset="0"/>
              </a:rPr>
              <a:t>?</a:t>
            </a:r>
            <a:r>
              <a:rPr lang="ru-RU" altLang="fr-FR" sz="2000" dirty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endParaRPr lang="fr-FR" altLang="fr-FR" sz="2000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endParaRPr lang="fr-FR" altLang="fr-FR" sz="2000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fr-FR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VERBES « SIMPLES » IMPERFECTIFS</a:t>
            </a:r>
          </a:p>
          <a:p>
            <a:pPr algn="ctr" eaLnBrk="1" hangingPunct="1">
              <a:spcBef>
                <a:spcPts val="1125"/>
              </a:spcBef>
              <a:buSzPct val="100000"/>
            </a:pPr>
            <a:endParaRPr lang="fr-FR" altLang="fr-FR" sz="2000" dirty="0" smtClean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VERBES SIMPLES DÉJÀ PERFECTIFS</a:t>
            </a:r>
          </a:p>
          <a:p>
            <a:pPr algn="ctr" eaLnBrk="1" hangingPunct="1">
              <a:spcBef>
                <a:spcPts val="1125"/>
              </a:spcBef>
              <a:buSzPct val="100000"/>
            </a:pPr>
            <a:endParaRPr lang="fr-FR" altLang="fr-FR" sz="2000" dirty="0" smtClean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VERBES DÉJÀ PRÉVERBÉS</a:t>
            </a:r>
          </a:p>
          <a:p>
            <a:pPr algn="ctr" eaLnBrk="1" hangingPunct="1">
              <a:spcBef>
                <a:spcPts val="1125"/>
              </a:spcBef>
              <a:buSzPct val="100000"/>
            </a:pPr>
            <a:endParaRPr lang="fr-FR" altLang="fr-FR" sz="20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VERBES SÉMELFACTIFS </a:t>
            </a:r>
            <a:endParaRPr lang="fr-FR" altLang="fr-FR" sz="20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endParaRPr lang="fr-FR" altLang="fr-FR" sz="20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032313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"/>
          <p:cNvSpPr txBox="1">
            <a:spLocks noChangeArrowheads="1"/>
          </p:cNvSpPr>
          <p:nvPr/>
        </p:nvSpPr>
        <p:spPr bwMode="auto">
          <a:xfrm>
            <a:off x="257175" y="309563"/>
            <a:ext cx="8640763" cy="1535112"/>
          </a:xfrm>
          <a:prstGeom prst="rect">
            <a:avLst/>
          </a:prstGeom>
          <a:solidFill>
            <a:srgbClr val="66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algn="ctr" eaLnBrk="1" hangingPunct="1">
              <a:spcBef>
                <a:spcPts val="1500"/>
              </a:spcBef>
              <a:buSzPct val="100000"/>
            </a:pPr>
            <a:r>
              <a:rPr lang="fr-FR" altLang="fr-FR" b="1" u="sng" dirty="0" smtClean="0">
                <a:solidFill>
                  <a:srgbClr val="000000"/>
                </a:solidFill>
                <a:latin typeface="Verdana" panose="020B0604030504040204" pitchFamily="34" charset="0"/>
              </a:rPr>
              <a:t>PRÉVERBATION</a:t>
            </a:r>
            <a:endParaRPr lang="fr-FR" altLang="fr-FR" b="1" u="sng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algn="ctr" eaLnBrk="1" hangingPunct="1">
              <a:spcBef>
                <a:spcPts val="1500"/>
              </a:spcBef>
              <a:buSzPct val="100000"/>
            </a:pPr>
            <a:endParaRPr lang="fr-FR" altLang="fr-FR" b="1" u="sng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fr-FR" altLang="fr-FR" dirty="0">
                <a:solidFill>
                  <a:srgbClr val="000000"/>
                </a:solidFill>
                <a:latin typeface="Verdana" panose="020B0604030504040204" pitchFamily="34" charset="0"/>
              </a:rPr>
              <a:t>PRÉVERBE </a:t>
            </a:r>
            <a:r>
              <a:rPr lang="fr-FR" altLang="fr-FR" dirty="0">
                <a:solidFill>
                  <a:srgbClr val="000000"/>
                </a:solidFill>
                <a:latin typeface="Comic Sans MS" panose="030F0702030302020204" pitchFamily="66" charset="0"/>
              </a:rPr>
              <a:t>+ VERBE = </a:t>
            </a:r>
            <a:r>
              <a:rPr lang="fr-FR" altLang="fr-FR" dirty="0">
                <a:solidFill>
                  <a:srgbClr val="000000"/>
                </a:solidFill>
                <a:latin typeface="Verdana" panose="020B0604030504040204" pitchFamily="34" charset="0"/>
              </a:rPr>
              <a:t>VERBE </a:t>
            </a:r>
            <a:r>
              <a:rPr lang="fr-FR" altLang="fr-FR" dirty="0" smtClean="0">
                <a:solidFill>
                  <a:srgbClr val="000000"/>
                </a:solidFill>
                <a:latin typeface="Verdana" panose="020B0604030504040204" pitchFamily="34" charset="0"/>
              </a:rPr>
              <a:t>PRÉ</a:t>
            </a:r>
            <a:r>
              <a:rPr lang="fr-FR" altLang="fr-FR" dirty="0">
                <a:solidFill>
                  <a:srgbClr val="000000"/>
                </a:solidFill>
                <a:latin typeface="Verdana" panose="020B0604030504040204" pitchFamily="34" charset="0"/>
              </a:rPr>
              <a:t>VERBÉ </a:t>
            </a:r>
            <a:r>
              <a:rPr lang="fr-FR" altLang="fr-FR" b="1" dirty="0">
                <a:solidFill>
                  <a:srgbClr val="000000"/>
                </a:solidFill>
                <a:latin typeface="Verdana" panose="020B0604030504040204" pitchFamily="34" charset="0"/>
              </a:rPr>
              <a:t>PERFECTIF</a:t>
            </a:r>
            <a:endParaRPr lang="fr-FR" altLang="fr-FR" b="1" dirty="0">
              <a:solidFill>
                <a:srgbClr val="0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Text Box 1"/>
          <p:cNvSpPr txBox="1">
            <a:spLocks noChangeArrowheads="1"/>
          </p:cNvSpPr>
          <p:nvPr/>
        </p:nvSpPr>
        <p:spPr bwMode="auto">
          <a:xfrm>
            <a:off x="257175" y="2173288"/>
            <a:ext cx="8640763" cy="4441858"/>
          </a:xfrm>
          <a:prstGeom prst="rect">
            <a:avLst/>
          </a:prstGeom>
          <a:solidFill>
            <a:srgbClr val="66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algn="ctr" eaLnBrk="1" hangingPunct="1">
              <a:spcBef>
                <a:spcPts val="1125"/>
              </a:spcBef>
              <a:buSzPct val="100000"/>
            </a:pPr>
            <a:r>
              <a:rPr lang="fr-FR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VERBES « SIMPLES » (= NON PRÉVERBÉS) IMPERFECTIFS</a:t>
            </a: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fr-FR" altLang="fr-FR" sz="2000" i="1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dont verbes de mouvement déterminés et indéterminés</a:t>
            </a: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fr-FR" altLang="fr-FR" sz="2000" i="1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Parfois les verbes simples ont disparus (</a:t>
            </a:r>
            <a:r>
              <a:rPr lang="ru-RU" altLang="fr-FR" sz="2000" i="1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*</a:t>
            </a:r>
            <a:r>
              <a:rPr lang="ru-RU" altLang="fr-FR" sz="2000" i="1" dirty="0" err="1" smtClean="0">
                <a:solidFill>
                  <a:srgbClr val="000000"/>
                </a:solidFill>
                <a:latin typeface="Comic Sans MS" panose="030F0702030302020204" pitchFamily="66" charset="0"/>
              </a:rPr>
              <a:t>нять</a:t>
            </a:r>
            <a:r>
              <a:rPr lang="ru-RU" altLang="fr-FR" sz="2000" i="1" dirty="0">
                <a:solidFill>
                  <a:srgbClr val="000000"/>
                </a:solidFill>
                <a:latin typeface="Comic Sans MS" panose="030F0702030302020204" pitchFamily="66" charset="0"/>
              </a:rPr>
              <a:t>)</a:t>
            </a:r>
            <a:endParaRPr lang="fr-FR" altLang="fr-FR" sz="2000" i="1" dirty="0" smtClean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   рвать </a:t>
            </a:r>
            <a:r>
              <a:rPr lang="fr-FR" altLang="fr-FR" sz="20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</a:t>
            </a:r>
            <a:r>
              <a:rPr lang="ru-RU" altLang="fr-FR" sz="20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sym typeface="Wingdings 3" panose="05040102010807070707" pitchFamily="18" charset="2"/>
              </a:rPr>
              <a:t>порвать</a:t>
            </a: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            </a:t>
            </a:r>
            <a:r>
              <a:rPr lang="fr-FR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</a:t>
            </a: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sym typeface="Wingdings 3" panose="05040102010807070707" pitchFamily="18" charset="2"/>
              </a:rPr>
              <a:t>с</a:t>
            </a:r>
            <a:r>
              <a:rPr lang="ru-RU" altLang="fr-FR" sz="2000" dirty="0" smtClean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sym typeface="Wingdings 3" panose="05040102010807070707" pitchFamily="18" charset="2"/>
              </a:rPr>
              <a:t>о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sym typeface="Wingdings 3" panose="05040102010807070707" pitchFamily="18" charset="2"/>
              </a:rPr>
              <a:t>рвать</a:t>
            </a:r>
            <a:endParaRPr lang="ru-RU" altLang="fr-FR" sz="20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  <a:sym typeface="Wingdings 3" panose="05040102010807070707" pitchFamily="18" charset="2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             </a:t>
            </a:r>
            <a:r>
              <a:rPr lang="fr-FR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</a:t>
            </a: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 </a:t>
            </a:r>
            <a:r>
              <a:rPr lang="ru-RU" altLang="fr-FR" sz="2000" dirty="0" err="1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sym typeface="Wingdings 3" panose="05040102010807070707" pitchFamily="18" charset="2"/>
              </a:rPr>
              <a:t>вы</a:t>
            </a:r>
            <a:r>
              <a:rPr lang="ru-RU" altLang="fr-FR" sz="2000" dirty="0" err="1" smtClean="0">
                <a:solidFill>
                  <a:srgbClr val="00000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Wingdings 3" panose="05040102010807070707" pitchFamily="18" charset="2"/>
              </a:rPr>
              <a:t>́</a:t>
            </a:r>
            <a:r>
              <a:rPr lang="ru-RU" altLang="fr-FR" sz="2000" dirty="0" err="1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sym typeface="Wingdings 3" panose="05040102010807070707" pitchFamily="18" charset="2"/>
              </a:rPr>
              <a:t>рвать</a:t>
            </a:r>
            <a:endParaRPr lang="ru-RU" altLang="fr-FR" sz="20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  <a:sym typeface="Wingdings 3" panose="05040102010807070707" pitchFamily="18" charset="2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                </a:t>
            </a:r>
            <a:r>
              <a:rPr lang="fr-FR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</a:t>
            </a: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sym typeface="Wingdings 3" panose="05040102010807070707" pitchFamily="18" charset="2"/>
              </a:rPr>
              <a:t>под</a:t>
            </a:r>
            <a:r>
              <a:rPr lang="ru-RU" altLang="fr-FR" sz="2000" dirty="0" smtClean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sym typeface="Wingdings 3" panose="05040102010807070707" pitchFamily="18" charset="2"/>
              </a:rPr>
              <a:t>о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sym typeface="Wingdings 3" panose="05040102010807070707" pitchFamily="18" charset="2"/>
              </a:rPr>
              <a:t>рвать</a:t>
            </a: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 </a:t>
            </a:r>
            <a:r>
              <a:rPr lang="fr-FR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</a:t>
            </a: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sym typeface="Wingdings 3" panose="05040102010807070707" pitchFamily="18" charset="2"/>
              </a:rPr>
              <a:t>…</a:t>
            </a:r>
            <a:endParaRPr lang="ru-RU" altLang="fr-FR" sz="20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  <a:sym typeface="Wingdings 3" panose="05040102010807070707" pitchFamily="18" charset="2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endParaRPr lang="ru-RU" altLang="fr-FR" sz="2000" dirty="0" smtClean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  <a:sym typeface="Wingdings 3" panose="05040102010807070707" pitchFamily="18" charset="2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endParaRPr lang="ru-RU" altLang="fr-FR" sz="20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  <a:sym typeface="Wingdings 3" panose="05040102010807070707" pitchFamily="18" charset="2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57175" y="4868514"/>
            <a:ext cx="2928417" cy="17466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>
              <a:spcBef>
                <a:spcPts val="1125"/>
              </a:spcBef>
              <a:buSzPct val="100000"/>
            </a:pPr>
            <a:r>
              <a:rPr lang="ru-RU" altLang="fr-FR" sz="2000" dirty="0">
                <a:solidFill>
                  <a:srgbClr val="000000"/>
                </a:solidFill>
                <a:latin typeface="Comic Sans MS" panose="030F0702030302020204" pitchFamily="66" charset="0"/>
              </a:rPr>
              <a:t>идти </a:t>
            </a:r>
            <a:r>
              <a:rPr lang="fr-FR" altLang="fr-FR" sz="20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</a:t>
            </a:r>
            <a:r>
              <a:rPr lang="ru-RU" altLang="fr-FR" sz="20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sym typeface="Wingdings 3" panose="05040102010807070707" pitchFamily="18" charset="2"/>
              </a:rPr>
              <a:t>пойти</a:t>
            </a:r>
            <a:endParaRPr lang="ru-RU" altLang="fr-FR" sz="2000" dirty="0" smtClean="0">
              <a:solidFill>
                <a:srgbClr val="000000"/>
              </a:solidFill>
              <a:latin typeface="Comic Sans MS" panose="030F0702030302020204" pitchFamily="66" charset="0"/>
              <a:sym typeface="Wingdings 3" panose="05040102010807070707" pitchFamily="18" charset="2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         </a:t>
            </a:r>
            <a:r>
              <a:rPr lang="fr-FR" altLang="fr-FR" sz="20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</a:t>
            </a:r>
            <a:r>
              <a:rPr lang="ru-RU" altLang="fr-FR" sz="20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 </a:t>
            </a:r>
            <a:r>
              <a:rPr lang="ru-RU" altLang="fr-FR" sz="2000" dirty="0" err="1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sym typeface="Wingdings 3" panose="05040102010807070707" pitchFamily="18" charset="2"/>
              </a:rPr>
              <a:t>вы</a:t>
            </a:r>
            <a:r>
              <a:rPr lang="ru-RU" altLang="fr-FR" sz="2000" dirty="0" err="1" smtClean="0">
                <a:solidFill>
                  <a:srgbClr val="00000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Wingdings 3" panose="05040102010807070707" pitchFamily="18" charset="2"/>
              </a:rPr>
              <a:t>́</a:t>
            </a:r>
            <a:r>
              <a:rPr lang="ru-RU" altLang="fr-FR" sz="2000" dirty="0" err="1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sym typeface="Wingdings 3" panose="05040102010807070707" pitchFamily="18" charset="2"/>
              </a:rPr>
              <a:t>йти</a:t>
            </a:r>
            <a:endParaRPr lang="ru-RU" altLang="fr-FR" sz="20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ru-RU" altLang="fr-FR" sz="2000" dirty="0">
                <a:solidFill>
                  <a:srgbClr val="000000"/>
                </a:solidFill>
                <a:latin typeface="Comic Sans MS" panose="030F0702030302020204" pitchFamily="66" charset="0"/>
              </a:rPr>
              <a:t>  </a:t>
            </a: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       </a:t>
            </a:r>
            <a:r>
              <a:rPr lang="fr-FR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  </a:t>
            </a:r>
            <a:r>
              <a:rPr lang="fr-FR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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sym typeface="Wingdings 3" panose="05040102010807070707" pitchFamily="18" charset="2"/>
              </a:rPr>
              <a:t>прийти</a:t>
            </a: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 </a:t>
            </a:r>
            <a:r>
              <a:rPr lang="fr-FR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</a:t>
            </a: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sym typeface="Wingdings 3" panose="05040102010807070707" pitchFamily="18" charset="2"/>
              </a:rPr>
              <a:t>…</a:t>
            </a:r>
            <a:endParaRPr lang="ru-RU" altLang="fr-FR" sz="20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969521" y="4868514"/>
            <a:ext cx="2928417" cy="17466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>
              <a:spcBef>
                <a:spcPts val="1125"/>
              </a:spcBef>
              <a:buSzPct val="100000"/>
            </a:pP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ходить </a:t>
            </a:r>
            <a:r>
              <a:rPr lang="fr-FR" altLang="fr-FR" sz="20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</a:t>
            </a:r>
            <a:r>
              <a:rPr lang="ru-RU" altLang="fr-FR" sz="20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sym typeface="Wingdings 3" panose="05040102010807070707" pitchFamily="18" charset="2"/>
              </a:rPr>
              <a:t>сходить</a:t>
            </a:r>
            <a:endParaRPr lang="ru-RU" altLang="fr-FR" sz="2000" dirty="0" smtClean="0">
              <a:solidFill>
                <a:srgbClr val="000000"/>
              </a:solidFill>
              <a:latin typeface="Comic Sans MS" panose="030F0702030302020204" pitchFamily="66" charset="0"/>
              <a:sym typeface="Wingdings 3" panose="05040102010807070707" pitchFamily="18" charset="2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              </a:t>
            </a:r>
            <a:r>
              <a:rPr lang="fr-FR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</a:t>
            </a: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sym typeface="Wingdings 3" panose="05040102010807070707" pitchFamily="18" charset="2"/>
              </a:rPr>
              <a:t>заходить</a:t>
            </a:r>
            <a:endParaRPr lang="ru-RU" altLang="fr-FR" sz="20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ru-RU" altLang="fr-FR" sz="2000" dirty="0">
                <a:solidFill>
                  <a:srgbClr val="000000"/>
                </a:solidFill>
                <a:latin typeface="Comic Sans MS" panose="030F0702030302020204" pitchFamily="66" charset="0"/>
              </a:rPr>
              <a:t>  </a:t>
            </a: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             </a:t>
            </a:r>
            <a:r>
              <a:rPr lang="fr-FR" altLang="fr-FR" sz="20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</a:t>
            </a:r>
            <a:r>
              <a:rPr lang="ru-RU" altLang="fr-FR" sz="20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 </a:t>
            </a:r>
            <a:r>
              <a:rPr lang="ru-RU" altLang="fr-FR" sz="2000" dirty="0" err="1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sym typeface="Wingdings 3" panose="05040102010807070707" pitchFamily="18" charset="2"/>
              </a:rPr>
              <a:t>вы</a:t>
            </a:r>
            <a:r>
              <a:rPr lang="ru-RU" altLang="fr-FR" sz="2000" dirty="0" err="1" smtClean="0">
                <a:solidFill>
                  <a:srgbClr val="00000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Wingdings 3" panose="05040102010807070707" pitchFamily="18" charset="2"/>
              </a:rPr>
              <a:t>́</a:t>
            </a:r>
            <a:r>
              <a:rPr lang="ru-RU" altLang="fr-FR" sz="2000" dirty="0" err="1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sym typeface="Wingdings 3" panose="05040102010807070707" pitchFamily="18" charset="2"/>
              </a:rPr>
              <a:t>ходить</a:t>
            </a:r>
            <a:endParaRPr lang="ru-RU" altLang="fr-FR" sz="2000" dirty="0" smtClean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  <a:sym typeface="Wingdings 3" panose="05040102010807070707" pitchFamily="18" charset="2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  </a:t>
            </a:r>
            <a:r>
              <a:rPr lang="fr-FR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</a:t>
            </a: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sym typeface="Wingdings 3" panose="05040102010807070707" pitchFamily="18" charset="2"/>
              </a:rPr>
              <a:t>…</a:t>
            </a:r>
            <a:endParaRPr lang="ru-RU" altLang="fr-FR" sz="20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511583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2" grpId="0"/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"/>
          <p:cNvSpPr txBox="1">
            <a:spLocks noChangeArrowheads="1"/>
          </p:cNvSpPr>
          <p:nvPr/>
        </p:nvSpPr>
        <p:spPr bwMode="auto">
          <a:xfrm>
            <a:off x="257175" y="309563"/>
            <a:ext cx="8640763" cy="1535112"/>
          </a:xfrm>
          <a:prstGeom prst="rect">
            <a:avLst/>
          </a:prstGeom>
          <a:solidFill>
            <a:srgbClr val="66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algn="ctr" eaLnBrk="1" hangingPunct="1">
              <a:spcBef>
                <a:spcPts val="1500"/>
              </a:spcBef>
              <a:buSzPct val="100000"/>
            </a:pPr>
            <a:r>
              <a:rPr lang="fr-FR" altLang="fr-FR" b="1" u="sng" dirty="0">
                <a:solidFill>
                  <a:srgbClr val="000000"/>
                </a:solidFill>
                <a:latin typeface="Verdana" panose="020B0604030504040204" pitchFamily="34" charset="0"/>
              </a:rPr>
              <a:t>PREVERBATION</a:t>
            </a:r>
          </a:p>
          <a:p>
            <a:pPr algn="ctr" eaLnBrk="1" hangingPunct="1">
              <a:spcBef>
                <a:spcPts val="1500"/>
              </a:spcBef>
              <a:buSzPct val="100000"/>
            </a:pPr>
            <a:endParaRPr lang="fr-FR" altLang="fr-FR" b="1" u="sng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fr-FR" altLang="fr-FR" dirty="0">
                <a:solidFill>
                  <a:srgbClr val="000000"/>
                </a:solidFill>
                <a:latin typeface="Verdana" panose="020B0604030504040204" pitchFamily="34" charset="0"/>
              </a:rPr>
              <a:t>PRÉVERBE </a:t>
            </a:r>
            <a:r>
              <a:rPr lang="fr-FR" altLang="fr-FR" dirty="0">
                <a:solidFill>
                  <a:srgbClr val="000000"/>
                </a:solidFill>
                <a:latin typeface="Comic Sans MS" panose="030F0702030302020204" pitchFamily="66" charset="0"/>
              </a:rPr>
              <a:t>+ VERBE = </a:t>
            </a:r>
            <a:r>
              <a:rPr lang="fr-FR" altLang="fr-FR" dirty="0">
                <a:solidFill>
                  <a:srgbClr val="000000"/>
                </a:solidFill>
                <a:latin typeface="Verdana" panose="020B0604030504040204" pitchFamily="34" charset="0"/>
              </a:rPr>
              <a:t>VERBE </a:t>
            </a:r>
            <a:r>
              <a:rPr lang="fr-FR" altLang="fr-FR" dirty="0" smtClean="0">
                <a:solidFill>
                  <a:srgbClr val="000000"/>
                </a:solidFill>
                <a:latin typeface="Verdana" panose="020B0604030504040204" pitchFamily="34" charset="0"/>
              </a:rPr>
              <a:t>PRÉ</a:t>
            </a:r>
            <a:r>
              <a:rPr lang="fr-FR" altLang="fr-FR" dirty="0">
                <a:solidFill>
                  <a:srgbClr val="000000"/>
                </a:solidFill>
                <a:latin typeface="Verdana" panose="020B0604030504040204" pitchFamily="34" charset="0"/>
              </a:rPr>
              <a:t>VERBÉ </a:t>
            </a:r>
            <a:r>
              <a:rPr lang="fr-FR" altLang="fr-FR" b="1" dirty="0">
                <a:solidFill>
                  <a:srgbClr val="000000"/>
                </a:solidFill>
                <a:latin typeface="Verdana" panose="020B0604030504040204" pitchFamily="34" charset="0"/>
              </a:rPr>
              <a:t>PERFECTIF</a:t>
            </a:r>
            <a:endParaRPr lang="fr-FR" altLang="fr-FR" b="1" dirty="0">
              <a:solidFill>
                <a:srgbClr val="0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Text Box 1"/>
          <p:cNvSpPr txBox="1">
            <a:spLocks noChangeArrowheads="1"/>
          </p:cNvSpPr>
          <p:nvPr/>
        </p:nvSpPr>
        <p:spPr bwMode="auto">
          <a:xfrm>
            <a:off x="257175" y="1830913"/>
            <a:ext cx="8640763" cy="4441858"/>
          </a:xfrm>
          <a:prstGeom prst="rect">
            <a:avLst/>
          </a:prstGeom>
          <a:solidFill>
            <a:srgbClr val="66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algn="ctr" eaLnBrk="1" hangingPunct="1">
              <a:spcBef>
                <a:spcPts val="1125"/>
              </a:spcBef>
              <a:buSzPct val="100000"/>
            </a:pP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VERBES SIMPLES DÉJÀ PERFECTIFS (19)</a:t>
            </a: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fr-FR" altLang="fr-FR" sz="2000" i="1" dirty="0">
                <a:solidFill>
                  <a:srgbClr val="000000"/>
                </a:solidFill>
                <a:latin typeface="Comic Sans MS" panose="030F0702030302020204" pitchFamily="66" charset="0"/>
              </a:rPr>
              <a:t>et parfois leurs imperfectifs</a:t>
            </a:r>
            <a:endParaRPr lang="fr-FR" altLang="fr-FR" sz="20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endParaRPr lang="fr-FR" altLang="fr-FR" sz="2000" dirty="0" smtClean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endParaRPr lang="fr-FR" altLang="fr-FR" sz="20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endParaRPr lang="fr-FR" altLang="fr-FR" sz="2000" dirty="0" smtClean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endParaRPr lang="fr-FR" altLang="fr-FR" sz="20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endParaRPr lang="fr-FR" altLang="fr-FR" sz="2000" dirty="0" smtClean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endParaRPr lang="fr-FR" altLang="fr-FR" sz="20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endParaRPr lang="fr-FR" altLang="fr-FR" sz="2000" dirty="0" smtClean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endParaRPr lang="fr-FR" altLang="fr-FR" sz="20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57175" y="1830913"/>
            <a:ext cx="4314825" cy="4770537"/>
          </a:xfrm>
          <a:prstGeom prst="rect">
            <a:avLst/>
          </a:prstGeom>
          <a:solidFill>
            <a:srgbClr val="66FFFF"/>
          </a:solidFill>
        </p:spPr>
        <p:txBody>
          <a:bodyPr wrap="square">
            <a:spAutoFit/>
          </a:bodyPr>
          <a:lstStyle/>
          <a:p>
            <a:pPr eaLnBrk="1" hangingPunct="1">
              <a:spcBef>
                <a:spcPts val="0"/>
              </a:spcBef>
              <a:buSzPct val="100000"/>
            </a:pPr>
            <a:r>
              <a:rPr lang="ru-RU" altLang="fr-FR" sz="16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пасть</a:t>
            </a:r>
            <a:r>
              <a:rPr lang="fr-FR" altLang="fr-FR" sz="16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altLang="fr-FR" sz="16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</a:t>
            </a:r>
            <a:r>
              <a:rPr lang="ru-RU" altLang="fr-FR" sz="16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 </a:t>
            </a:r>
            <a:r>
              <a:rPr lang="ru-RU" altLang="fr-FR" sz="16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sym typeface="Wingdings 3" panose="05040102010807070707" pitchFamily="18" charset="2"/>
              </a:rPr>
              <a:t>попасть</a:t>
            </a:r>
            <a:endParaRPr lang="fr-FR" altLang="fr-FR" sz="1600" dirty="0" smtClean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eaLnBrk="1" hangingPunct="1">
              <a:spcBef>
                <a:spcPts val="0"/>
              </a:spcBef>
              <a:buSzPct val="100000"/>
            </a:pPr>
            <a:r>
              <a:rPr lang="ru-RU" altLang="fr-FR" sz="16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лечь</a:t>
            </a:r>
            <a:r>
              <a:rPr lang="fr-FR" altLang="fr-FR" sz="16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altLang="fr-FR" sz="16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</a:t>
            </a:r>
            <a:r>
              <a:rPr lang="ru-RU" altLang="fr-FR" sz="16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 </a:t>
            </a:r>
            <a:r>
              <a:rPr lang="ru-RU" altLang="fr-FR" sz="16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sym typeface="Wingdings 3" panose="05040102010807070707" pitchFamily="18" charset="2"/>
              </a:rPr>
              <a:t>при</a:t>
            </a:r>
            <a:r>
              <a:rPr lang="ru-RU" altLang="fr-FR" sz="16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лечь</a:t>
            </a:r>
            <a:endParaRPr lang="fr-FR" altLang="fr-FR" sz="1600" dirty="0" smtClean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eaLnBrk="1" hangingPunct="1">
              <a:spcBef>
                <a:spcPts val="0"/>
              </a:spcBef>
              <a:buSzPct val="100000"/>
            </a:pPr>
            <a:r>
              <a:rPr lang="ru-RU" altLang="fr-FR" sz="16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сесть</a:t>
            </a:r>
            <a:r>
              <a:rPr lang="fr-FR" altLang="fr-FR" sz="16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altLang="fr-FR" sz="16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</a:t>
            </a:r>
            <a:r>
              <a:rPr lang="ru-RU" altLang="fr-FR" sz="16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 </a:t>
            </a:r>
            <a:r>
              <a:rPr lang="ru-RU" altLang="fr-FR" sz="16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sym typeface="Wingdings 3" panose="05040102010807070707" pitchFamily="18" charset="2"/>
              </a:rPr>
              <a:t>при</a:t>
            </a:r>
            <a:r>
              <a:rPr lang="ru-RU" altLang="fr-FR" sz="16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сесть</a:t>
            </a:r>
            <a:endParaRPr lang="fr-FR" altLang="fr-FR" sz="1600" dirty="0" smtClean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eaLnBrk="1" hangingPunct="1">
              <a:spcBef>
                <a:spcPts val="0"/>
              </a:spcBef>
              <a:buSzPct val="100000"/>
            </a:pPr>
            <a:r>
              <a:rPr lang="ru-RU" altLang="fr-FR" sz="16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стать</a:t>
            </a:r>
            <a:r>
              <a:rPr lang="fr-FR" altLang="fr-FR" sz="16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altLang="fr-FR" sz="16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</a:t>
            </a:r>
            <a:r>
              <a:rPr lang="ru-RU" altLang="fr-FR" sz="16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 </a:t>
            </a:r>
            <a:r>
              <a:rPr lang="ru-RU" altLang="fr-FR" sz="16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sym typeface="Wingdings 3" panose="05040102010807070707" pitchFamily="18" charset="2"/>
              </a:rPr>
              <a:t>до</a:t>
            </a:r>
            <a:r>
              <a:rPr lang="ru-RU" altLang="fr-FR" sz="16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стать</a:t>
            </a:r>
            <a:endParaRPr lang="fr-FR" altLang="fr-FR" sz="1600" dirty="0" smtClean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eaLnBrk="1" hangingPunct="1">
              <a:spcBef>
                <a:spcPts val="0"/>
              </a:spcBef>
              <a:buSzPct val="100000"/>
            </a:pPr>
            <a:r>
              <a:rPr lang="ru-RU" altLang="fr-FR" sz="16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деть</a:t>
            </a:r>
            <a:r>
              <a:rPr lang="fr-FR" altLang="fr-FR" sz="16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altLang="fr-FR" sz="16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</a:t>
            </a:r>
            <a:r>
              <a:rPr lang="ru-RU" altLang="fr-FR" sz="16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 </a:t>
            </a:r>
            <a:r>
              <a:rPr lang="ru-RU" altLang="fr-FR" sz="16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sym typeface="Wingdings 3" panose="05040102010807070707" pitchFamily="18" charset="2"/>
              </a:rPr>
              <a:t>за</a:t>
            </a:r>
            <a:r>
              <a:rPr lang="ru-RU" altLang="fr-FR" sz="16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деть</a:t>
            </a:r>
          </a:p>
          <a:p>
            <a:pPr eaLnBrk="1" hangingPunct="1">
              <a:spcBef>
                <a:spcPts val="0"/>
              </a:spcBef>
              <a:buSzPct val="100000"/>
            </a:pPr>
            <a:r>
              <a:rPr lang="ru-RU" altLang="fr-FR" sz="16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благословить</a:t>
            </a:r>
          </a:p>
          <a:p>
            <a:pPr eaLnBrk="1" hangingPunct="1">
              <a:spcBef>
                <a:spcPts val="0"/>
              </a:spcBef>
              <a:buSzPct val="100000"/>
            </a:pPr>
            <a:r>
              <a:rPr lang="ru-RU" altLang="fr-FR" sz="16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бросить</a:t>
            </a:r>
            <a:r>
              <a:rPr lang="fr-FR" altLang="fr-FR" sz="16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altLang="fr-FR" sz="16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</a:t>
            </a:r>
            <a:r>
              <a:rPr lang="ru-RU" altLang="fr-FR" sz="16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 </a:t>
            </a:r>
            <a:r>
              <a:rPr lang="ru-RU" altLang="fr-FR" sz="16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sym typeface="Wingdings 3" panose="05040102010807070707" pitchFamily="18" charset="2"/>
              </a:rPr>
              <a:t>забросить</a:t>
            </a:r>
            <a:endParaRPr lang="ru-RU" altLang="fr-FR" sz="1600" dirty="0" smtClean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eaLnBrk="1" hangingPunct="1">
              <a:spcBef>
                <a:spcPts val="0"/>
              </a:spcBef>
              <a:buSzPct val="100000"/>
            </a:pPr>
            <a:r>
              <a:rPr lang="ru-RU" altLang="fr-FR" sz="16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кончить</a:t>
            </a:r>
            <a:r>
              <a:rPr lang="fr-FR" altLang="fr-FR" sz="16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altLang="fr-FR" sz="16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</a:t>
            </a:r>
            <a:r>
              <a:rPr lang="ru-RU" altLang="fr-FR" sz="16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 </a:t>
            </a:r>
            <a:r>
              <a:rPr lang="ru-RU" altLang="fr-FR" sz="16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sym typeface="Wingdings 3" panose="05040102010807070707" pitchFamily="18" charset="2"/>
              </a:rPr>
              <a:t>за</a:t>
            </a:r>
            <a:r>
              <a:rPr lang="ru-RU" altLang="fr-FR" sz="16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кончить</a:t>
            </a:r>
          </a:p>
          <a:p>
            <a:pPr eaLnBrk="1" hangingPunct="1">
              <a:spcBef>
                <a:spcPts val="0"/>
              </a:spcBef>
              <a:buSzPct val="100000"/>
            </a:pPr>
            <a:r>
              <a:rPr lang="ru-RU" altLang="fr-FR" sz="16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купить</a:t>
            </a:r>
            <a:r>
              <a:rPr lang="fr-FR" altLang="fr-FR" sz="16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altLang="fr-FR" sz="16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</a:t>
            </a:r>
            <a:r>
              <a:rPr lang="ru-RU" altLang="fr-FR" sz="16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 </a:t>
            </a:r>
            <a:r>
              <a:rPr lang="ru-RU" altLang="fr-FR" sz="16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sym typeface="Wingdings 3" panose="05040102010807070707" pitchFamily="18" charset="2"/>
              </a:rPr>
              <a:t>на</a:t>
            </a:r>
            <a:r>
              <a:rPr lang="ru-RU" altLang="fr-FR" sz="16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купить</a:t>
            </a:r>
          </a:p>
          <a:p>
            <a:pPr eaLnBrk="1" hangingPunct="1">
              <a:spcBef>
                <a:spcPts val="0"/>
              </a:spcBef>
              <a:buSzPct val="100000"/>
            </a:pPr>
            <a:r>
              <a:rPr lang="ru-RU" altLang="fr-FR" sz="16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лишить</a:t>
            </a:r>
          </a:p>
          <a:p>
            <a:pPr eaLnBrk="1" hangingPunct="1">
              <a:spcBef>
                <a:spcPts val="0"/>
              </a:spcBef>
              <a:buSzPct val="100000"/>
            </a:pPr>
            <a:r>
              <a:rPr lang="ru-RU" altLang="fr-FR" sz="16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простить</a:t>
            </a:r>
          </a:p>
          <a:p>
            <a:pPr eaLnBrk="1" hangingPunct="1">
              <a:spcBef>
                <a:spcPts val="0"/>
              </a:spcBef>
              <a:buSzPct val="100000"/>
            </a:pPr>
            <a:r>
              <a:rPr lang="ru-RU" altLang="fr-FR" sz="16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пустить</a:t>
            </a:r>
            <a:r>
              <a:rPr lang="fr-FR" altLang="fr-FR" sz="16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altLang="fr-FR" sz="16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</a:t>
            </a:r>
            <a:r>
              <a:rPr lang="ru-RU" altLang="fr-FR" sz="16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 </a:t>
            </a:r>
            <a:r>
              <a:rPr lang="ru-RU" altLang="fr-FR" sz="16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sym typeface="Wingdings 3" panose="05040102010807070707" pitchFamily="18" charset="2"/>
              </a:rPr>
              <a:t>рас</a:t>
            </a:r>
            <a:r>
              <a:rPr lang="ru-RU" altLang="fr-FR" sz="16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пустить</a:t>
            </a:r>
          </a:p>
          <a:p>
            <a:pPr eaLnBrk="1" hangingPunct="1">
              <a:spcBef>
                <a:spcPts val="0"/>
              </a:spcBef>
              <a:buSzPct val="100000"/>
            </a:pPr>
            <a:r>
              <a:rPr lang="ru-RU" altLang="fr-FR" sz="16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решить</a:t>
            </a:r>
            <a:r>
              <a:rPr lang="fr-FR" altLang="fr-FR" sz="16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altLang="fr-FR" sz="1600" dirty="0" smtClean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</a:t>
            </a:r>
            <a:r>
              <a:rPr lang="ru-RU" altLang="fr-FR" sz="1600" dirty="0" smtClean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 </a:t>
            </a:r>
            <a:r>
              <a:rPr lang="ru-RU" altLang="fr-FR" sz="16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разрешить</a:t>
            </a:r>
          </a:p>
          <a:p>
            <a:pPr eaLnBrk="1" hangingPunct="1">
              <a:spcBef>
                <a:spcPts val="0"/>
              </a:spcBef>
              <a:buSzPct val="100000"/>
            </a:pPr>
            <a:r>
              <a:rPr lang="ru-RU" altLang="fr-FR" sz="16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ступить</a:t>
            </a:r>
            <a:r>
              <a:rPr lang="fr-FR" altLang="fr-FR" sz="16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altLang="fr-FR" sz="16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</a:t>
            </a:r>
            <a:r>
              <a:rPr lang="ru-RU" altLang="fr-FR" sz="16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 </a:t>
            </a:r>
            <a:r>
              <a:rPr lang="ru-RU" altLang="fr-FR" sz="16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sym typeface="Wingdings 3" panose="05040102010807070707" pitchFamily="18" charset="2"/>
              </a:rPr>
              <a:t>от</a:t>
            </a:r>
            <a:r>
              <a:rPr lang="ru-RU" altLang="fr-FR" sz="16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ступить</a:t>
            </a:r>
          </a:p>
          <a:p>
            <a:pPr eaLnBrk="1" hangingPunct="1">
              <a:spcBef>
                <a:spcPts val="0"/>
              </a:spcBef>
              <a:buSzPct val="100000"/>
            </a:pPr>
            <a:r>
              <a:rPr lang="ru-RU" altLang="fr-FR" sz="16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хватить</a:t>
            </a:r>
            <a:r>
              <a:rPr lang="fr-FR" altLang="fr-FR" sz="16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altLang="fr-FR" sz="16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</a:t>
            </a:r>
            <a:r>
              <a:rPr lang="ru-RU" altLang="fr-FR" sz="16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 </a:t>
            </a:r>
            <a:r>
              <a:rPr lang="ru-RU" altLang="fr-FR" sz="16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sym typeface="Wingdings 3" panose="05040102010807070707" pitchFamily="18" charset="2"/>
              </a:rPr>
              <a:t>пере</a:t>
            </a:r>
            <a:r>
              <a:rPr lang="ru-RU" altLang="fr-FR" sz="16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хватить</a:t>
            </a:r>
          </a:p>
          <a:p>
            <a:pPr eaLnBrk="1" hangingPunct="1">
              <a:spcBef>
                <a:spcPts val="0"/>
              </a:spcBef>
              <a:buSzPct val="100000"/>
            </a:pPr>
            <a:r>
              <a:rPr lang="ru-RU" altLang="fr-FR" sz="16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явиться</a:t>
            </a:r>
            <a:r>
              <a:rPr lang="fr-FR" altLang="fr-FR" sz="16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altLang="fr-FR" sz="16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</a:t>
            </a:r>
            <a:r>
              <a:rPr lang="ru-RU" altLang="fr-FR" sz="16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 </a:t>
            </a:r>
            <a:r>
              <a:rPr lang="ru-RU" altLang="fr-FR" sz="16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sym typeface="Wingdings 3" panose="05040102010807070707" pitchFamily="18" charset="2"/>
              </a:rPr>
              <a:t>по</a:t>
            </a:r>
            <a:r>
              <a:rPr lang="ru-RU" altLang="fr-FR" sz="16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явиться</a:t>
            </a:r>
            <a:endParaRPr lang="ru-RU" altLang="fr-FR" sz="16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eaLnBrk="1" hangingPunct="1">
              <a:spcBef>
                <a:spcPts val="0"/>
              </a:spcBef>
              <a:buSzPct val="100000"/>
            </a:pPr>
            <a:r>
              <a:rPr lang="ru-RU" altLang="fr-FR" sz="16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контузить</a:t>
            </a:r>
          </a:p>
          <a:p>
            <a:pPr eaLnBrk="1" hangingPunct="1">
              <a:spcBef>
                <a:spcPts val="0"/>
              </a:spcBef>
              <a:buSzPct val="100000"/>
            </a:pPr>
            <a:r>
              <a:rPr lang="ru-RU" altLang="fr-FR" sz="16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пленить</a:t>
            </a:r>
            <a:endParaRPr lang="fr-FR" altLang="fr-FR" sz="1600" dirty="0" smtClean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eaLnBrk="1" hangingPunct="1">
              <a:spcBef>
                <a:spcPts val="0"/>
              </a:spcBef>
              <a:buSzPct val="100000"/>
            </a:pPr>
            <a:r>
              <a:rPr lang="ru-RU" altLang="fr-FR" sz="16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дать</a:t>
            </a:r>
            <a:r>
              <a:rPr lang="fr-FR" altLang="fr-FR" sz="16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altLang="fr-FR" sz="16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</a:t>
            </a:r>
            <a:r>
              <a:rPr lang="ru-RU" altLang="fr-FR" sz="16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 </a:t>
            </a:r>
            <a:r>
              <a:rPr lang="ru-RU" altLang="fr-FR" sz="16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sym typeface="Wingdings 3" panose="05040102010807070707" pitchFamily="18" charset="2"/>
              </a:rPr>
              <a:t>отдать</a:t>
            </a:r>
            <a:endParaRPr lang="ru-RU" altLang="fr-FR" sz="16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72000" y="1830913"/>
            <a:ext cx="4314825" cy="4770537"/>
          </a:xfrm>
          <a:prstGeom prst="rect">
            <a:avLst/>
          </a:prstGeom>
          <a:solidFill>
            <a:srgbClr val="66FFFF"/>
          </a:solidFill>
        </p:spPr>
        <p:txBody>
          <a:bodyPr wrap="square">
            <a:spAutoFit/>
          </a:bodyPr>
          <a:lstStyle/>
          <a:p>
            <a:pPr eaLnBrk="1" hangingPunct="1">
              <a:spcBef>
                <a:spcPts val="0"/>
              </a:spcBef>
              <a:buSzPct val="100000"/>
            </a:pPr>
            <a:r>
              <a:rPr lang="ru-RU" altLang="fr-FR" sz="1600" dirty="0" err="1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</a:rPr>
              <a:t>па</a:t>
            </a:r>
            <a:r>
              <a:rPr lang="ru-RU" altLang="fr-FR" sz="1600" dirty="0" err="1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  <a:cs typeface="Arial" panose="020B0604020202020204" pitchFamily="34" charset="0"/>
              </a:rPr>
              <a:t>́</a:t>
            </a:r>
            <a:r>
              <a:rPr lang="ru-RU" altLang="fr-FR" sz="1600" dirty="0" err="1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</a:rPr>
              <a:t>дать</a:t>
            </a:r>
            <a:endParaRPr lang="ru-RU" altLang="fr-FR" sz="1600" dirty="0">
              <a:solidFill>
                <a:srgbClr val="000000"/>
              </a:solidFill>
              <a:latin typeface="Comic Sans MS" panose="030F0702030302020204" pitchFamily="66" charset="0"/>
              <a:ea typeface="Verdana" panose="020B0604030504040204" pitchFamily="34" charset="0"/>
            </a:endParaRPr>
          </a:p>
          <a:p>
            <a:pPr eaLnBrk="1" hangingPunct="1">
              <a:spcBef>
                <a:spcPts val="0"/>
              </a:spcBef>
              <a:buSzPct val="100000"/>
            </a:pPr>
            <a:r>
              <a:rPr lang="ru-RU" altLang="fr-FR" sz="1600" dirty="0" err="1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</a:rPr>
              <a:t>ложи</a:t>
            </a:r>
            <a:r>
              <a:rPr lang="ru-RU" altLang="fr-FR" sz="1600" dirty="0" err="1" smtClean="0">
                <a:solidFill>
                  <a:srgbClr val="00000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́</a:t>
            </a:r>
            <a:r>
              <a:rPr lang="ru-RU" altLang="fr-FR" sz="1600" dirty="0" err="1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</a:rPr>
              <a:t>ться</a:t>
            </a:r>
            <a:endParaRPr lang="ru-RU" altLang="fr-FR" sz="16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eaLnBrk="1" hangingPunct="1">
              <a:spcBef>
                <a:spcPts val="0"/>
              </a:spcBef>
              <a:buSzPct val="100000"/>
            </a:pPr>
            <a:r>
              <a:rPr lang="ru-RU" altLang="fr-FR" sz="1600" dirty="0" err="1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</a:rPr>
              <a:t>сади</a:t>
            </a:r>
            <a:r>
              <a:rPr lang="ru-RU" altLang="fr-FR" sz="1600" dirty="0" err="1" smtClean="0">
                <a:solidFill>
                  <a:srgbClr val="00000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́</a:t>
            </a:r>
            <a:r>
              <a:rPr lang="ru-RU" altLang="fr-FR" sz="1600" dirty="0" err="1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</a:rPr>
              <a:t>ться</a:t>
            </a:r>
            <a:endParaRPr lang="ru-RU" altLang="fr-FR" sz="1600" dirty="0">
              <a:solidFill>
                <a:srgbClr val="000000"/>
              </a:solidFill>
              <a:latin typeface="Comic Sans MS" panose="030F0702030302020204" pitchFamily="66" charset="0"/>
              <a:ea typeface="Verdana" panose="020B0604030504040204" pitchFamily="34" charset="0"/>
            </a:endParaRPr>
          </a:p>
          <a:p>
            <a:pPr eaLnBrk="1" hangingPunct="1">
              <a:spcBef>
                <a:spcPts val="0"/>
              </a:spcBef>
              <a:buSzPct val="100000"/>
            </a:pPr>
            <a:r>
              <a:rPr lang="ru-RU" altLang="fr-FR" sz="1600" dirty="0" err="1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</a:rPr>
              <a:t>станови</a:t>
            </a:r>
            <a:r>
              <a:rPr lang="ru-RU" altLang="fr-FR" sz="1600" dirty="0" err="1" smtClean="0">
                <a:solidFill>
                  <a:srgbClr val="00000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́</a:t>
            </a:r>
            <a:r>
              <a:rPr lang="ru-RU" altLang="fr-FR" sz="1600" dirty="0" err="1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</a:rPr>
              <a:t>ться</a:t>
            </a:r>
            <a:endParaRPr lang="ru-RU" altLang="fr-FR" sz="1600" dirty="0" smtClean="0">
              <a:solidFill>
                <a:srgbClr val="000000"/>
              </a:solidFill>
              <a:latin typeface="Comic Sans MS" panose="030F0702030302020204" pitchFamily="66" charset="0"/>
              <a:ea typeface="Verdana" panose="020B0604030504040204" pitchFamily="34" charset="0"/>
            </a:endParaRPr>
          </a:p>
          <a:p>
            <a:pPr eaLnBrk="1" hangingPunct="1">
              <a:spcBef>
                <a:spcPts val="0"/>
              </a:spcBef>
              <a:buSzPct val="100000"/>
            </a:pPr>
            <a:r>
              <a:rPr lang="ru-RU" altLang="fr-FR" sz="1600" dirty="0" err="1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</a:rPr>
              <a:t>дева</a:t>
            </a:r>
            <a:r>
              <a:rPr lang="ru-RU" altLang="fr-FR" sz="1600" dirty="0" err="1" smtClean="0">
                <a:solidFill>
                  <a:srgbClr val="00000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́</a:t>
            </a:r>
            <a:r>
              <a:rPr lang="ru-RU" altLang="fr-FR" sz="1600" dirty="0" err="1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</a:rPr>
              <a:t>ть</a:t>
            </a:r>
            <a:endParaRPr lang="ru-RU" altLang="fr-FR" sz="1600" dirty="0">
              <a:solidFill>
                <a:srgbClr val="000000"/>
              </a:solidFill>
              <a:latin typeface="Comic Sans MS" panose="030F0702030302020204" pitchFamily="66" charset="0"/>
              <a:ea typeface="Verdana" panose="020B0604030504040204" pitchFamily="34" charset="0"/>
            </a:endParaRPr>
          </a:p>
          <a:p>
            <a:pPr eaLnBrk="1" hangingPunct="1">
              <a:spcBef>
                <a:spcPts val="0"/>
              </a:spcBef>
              <a:buSzPct val="100000"/>
            </a:pPr>
            <a:r>
              <a:rPr lang="ru-RU" altLang="fr-FR" sz="1600" dirty="0" err="1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</a:rPr>
              <a:t>благословля</a:t>
            </a:r>
            <a:r>
              <a:rPr lang="ru-RU" altLang="fr-FR" sz="1600" dirty="0" err="1" smtClean="0">
                <a:solidFill>
                  <a:srgbClr val="00000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́</a:t>
            </a:r>
            <a:r>
              <a:rPr lang="ru-RU" altLang="fr-FR" sz="1600" dirty="0" err="1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</a:rPr>
              <a:t>ть</a:t>
            </a:r>
            <a:endParaRPr lang="ru-RU" altLang="fr-FR" sz="1600" dirty="0" smtClean="0">
              <a:solidFill>
                <a:srgbClr val="000000"/>
              </a:solidFill>
              <a:latin typeface="Comic Sans MS" panose="030F0702030302020204" pitchFamily="66" charset="0"/>
              <a:ea typeface="Verdana" panose="020B0604030504040204" pitchFamily="34" charset="0"/>
            </a:endParaRPr>
          </a:p>
          <a:p>
            <a:pPr eaLnBrk="1" hangingPunct="1">
              <a:spcBef>
                <a:spcPts val="0"/>
              </a:spcBef>
              <a:buSzPct val="100000"/>
            </a:pPr>
            <a:r>
              <a:rPr lang="ru-RU" altLang="fr-FR" sz="1600" dirty="0" err="1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</a:rPr>
              <a:t>броса</a:t>
            </a:r>
            <a:r>
              <a:rPr lang="ru-RU" altLang="fr-FR" sz="1600" dirty="0" err="1" smtClean="0">
                <a:solidFill>
                  <a:srgbClr val="00000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́</a:t>
            </a:r>
            <a:r>
              <a:rPr lang="ru-RU" altLang="fr-FR" sz="1600" dirty="0" err="1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</a:rPr>
              <a:t>ть</a:t>
            </a:r>
            <a:r>
              <a:rPr lang="fr-FR" altLang="fr-FR" sz="1600" dirty="0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</a:rPr>
              <a:t> </a:t>
            </a:r>
            <a:r>
              <a:rPr lang="fr-FR" altLang="fr-FR" sz="16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</a:t>
            </a:r>
            <a:r>
              <a:rPr lang="ru-RU" altLang="fr-FR" sz="16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 </a:t>
            </a:r>
            <a:r>
              <a:rPr lang="ru-RU" altLang="fr-FR" sz="16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sym typeface="Wingdings 3" panose="05040102010807070707" pitchFamily="18" charset="2"/>
              </a:rPr>
              <a:t>забросать</a:t>
            </a:r>
            <a:endParaRPr lang="ru-RU" altLang="fr-FR" sz="1600" dirty="0" smtClean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eaLnBrk="1" hangingPunct="1">
              <a:spcBef>
                <a:spcPts val="0"/>
              </a:spcBef>
              <a:buSzPct val="100000"/>
            </a:pPr>
            <a:r>
              <a:rPr lang="ru-RU" altLang="fr-FR" sz="1600" dirty="0" err="1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</a:rPr>
              <a:t>конча</a:t>
            </a:r>
            <a:r>
              <a:rPr lang="ru-RU" altLang="fr-FR" sz="1600" dirty="0" err="1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  <a:cs typeface="Arial" panose="020B0604020202020204" pitchFamily="34" charset="0"/>
              </a:rPr>
              <a:t>́</a:t>
            </a:r>
            <a:r>
              <a:rPr lang="ru-RU" altLang="fr-FR" sz="1600" dirty="0" err="1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</a:rPr>
              <a:t>ть</a:t>
            </a:r>
            <a:endParaRPr lang="ru-RU" altLang="fr-FR" sz="1600" dirty="0">
              <a:solidFill>
                <a:srgbClr val="000000"/>
              </a:solidFill>
              <a:latin typeface="Comic Sans MS" panose="030F0702030302020204" pitchFamily="66" charset="0"/>
              <a:ea typeface="Verdana" panose="020B0604030504040204" pitchFamily="34" charset="0"/>
            </a:endParaRPr>
          </a:p>
          <a:p>
            <a:pPr eaLnBrk="1" hangingPunct="1">
              <a:spcBef>
                <a:spcPts val="0"/>
              </a:spcBef>
              <a:buSzPct val="100000"/>
            </a:pPr>
            <a:r>
              <a:rPr lang="ru-RU" altLang="fr-FR" sz="1600" dirty="0" err="1" smtClean="0">
                <a:solidFill>
                  <a:srgbClr val="FF0000"/>
                </a:solidFill>
                <a:latin typeface="Comic Sans MS" panose="030F0702030302020204" pitchFamily="66" charset="0"/>
                <a:ea typeface="Verdana" panose="020B0604030504040204" pitchFamily="34" charset="0"/>
              </a:rPr>
              <a:t>по</a:t>
            </a:r>
            <a:r>
              <a:rPr lang="ru-RU" altLang="fr-FR" sz="1600" dirty="0" err="1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</a:rPr>
              <a:t>купа</a:t>
            </a:r>
            <a:r>
              <a:rPr lang="ru-RU" altLang="fr-FR" sz="1600" dirty="0" err="1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  <a:cs typeface="Arial" panose="020B0604020202020204" pitchFamily="34" charset="0"/>
              </a:rPr>
              <a:t>́</a:t>
            </a:r>
            <a:r>
              <a:rPr lang="ru-RU" altLang="fr-FR" sz="1600" dirty="0" err="1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</a:rPr>
              <a:t>ть</a:t>
            </a:r>
            <a:endParaRPr lang="ru-RU" altLang="fr-FR" sz="1600" dirty="0" smtClean="0">
              <a:solidFill>
                <a:srgbClr val="000000"/>
              </a:solidFill>
              <a:latin typeface="Comic Sans MS" panose="030F0702030302020204" pitchFamily="66" charset="0"/>
              <a:ea typeface="Verdana" panose="020B0604030504040204" pitchFamily="34" charset="0"/>
            </a:endParaRPr>
          </a:p>
          <a:p>
            <a:pPr eaLnBrk="1" hangingPunct="1">
              <a:spcBef>
                <a:spcPts val="0"/>
              </a:spcBef>
              <a:buSzPct val="100000"/>
            </a:pPr>
            <a:r>
              <a:rPr lang="ru-RU" altLang="fr-FR" sz="1600" dirty="0" err="1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</a:rPr>
              <a:t>лиша</a:t>
            </a:r>
            <a:r>
              <a:rPr lang="ru-RU" altLang="fr-FR" sz="1600" dirty="0" err="1" smtClean="0">
                <a:solidFill>
                  <a:srgbClr val="00000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́</a:t>
            </a:r>
            <a:r>
              <a:rPr lang="ru-RU" altLang="fr-FR" sz="1600" dirty="0" err="1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</a:rPr>
              <a:t>ть</a:t>
            </a:r>
            <a:endParaRPr lang="ru-RU" altLang="fr-FR" sz="1600" dirty="0" smtClean="0">
              <a:solidFill>
                <a:srgbClr val="000000"/>
              </a:solidFill>
              <a:latin typeface="Comic Sans MS" panose="030F0702030302020204" pitchFamily="66" charset="0"/>
              <a:ea typeface="Verdana" panose="020B0604030504040204" pitchFamily="34" charset="0"/>
            </a:endParaRPr>
          </a:p>
          <a:p>
            <a:pPr eaLnBrk="1" hangingPunct="1">
              <a:spcBef>
                <a:spcPts val="0"/>
              </a:spcBef>
              <a:buSzPct val="100000"/>
            </a:pPr>
            <a:r>
              <a:rPr lang="ru-RU" altLang="fr-FR" sz="1600" dirty="0" err="1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</a:rPr>
              <a:t>проща</a:t>
            </a:r>
            <a:r>
              <a:rPr lang="ru-RU" altLang="fr-FR" sz="1600" dirty="0" err="1" smtClean="0">
                <a:solidFill>
                  <a:srgbClr val="00000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́</a:t>
            </a:r>
            <a:r>
              <a:rPr lang="ru-RU" altLang="fr-FR" sz="1600" dirty="0" err="1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</a:rPr>
              <a:t>ть</a:t>
            </a:r>
            <a:endParaRPr lang="ru-RU" altLang="fr-FR" sz="1600" dirty="0" smtClean="0">
              <a:solidFill>
                <a:srgbClr val="000000"/>
              </a:solidFill>
              <a:latin typeface="Comic Sans MS" panose="030F0702030302020204" pitchFamily="66" charset="0"/>
              <a:ea typeface="Verdana" panose="020B0604030504040204" pitchFamily="34" charset="0"/>
            </a:endParaRPr>
          </a:p>
          <a:p>
            <a:pPr eaLnBrk="1" hangingPunct="1">
              <a:spcBef>
                <a:spcPts val="0"/>
              </a:spcBef>
              <a:buSzPct val="100000"/>
            </a:pPr>
            <a:r>
              <a:rPr lang="ru-RU" altLang="fr-FR" sz="1600" dirty="0" err="1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</a:rPr>
              <a:t>пуска</a:t>
            </a:r>
            <a:r>
              <a:rPr lang="ru-RU" altLang="fr-FR" sz="1600" dirty="0" err="1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  <a:cs typeface="Arial" panose="020B0604020202020204" pitchFamily="34" charset="0"/>
              </a:rPr>
              <a:t>́</a:t>
            </a:r>
            <a:r>
              <a:rPr lang="ru-RU" altLang="fr-FR" sz="1600" dirty="0" err="1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</a:rPr>
              <a:t>ть</a:t>
            </a:r>
            <a:endParaRPr lang="ru-RU" altLang="fr-FR" sz="1600" dirty="0">
              <a:solidFill>
                <a:srgbClr val="000000"/>
              </a:solidFill>
              <a:latin typeface="Comic Sans MS" panose="030F0702030302020204" pitchFamily="66" charset="0"/>
              <a:ea typeface="Verdana" panose="020B0604030504040204" pitchFamily="34" charset="0"/>
            </a:endParaRPr>
          </a:p>
          <a:p>
            <a:pPr eaLnBrk="1" hangingPunct="1">
              <a:spcBef>
                <a:spcPts val="0"/>
              </a:spcBef>
              <a:buSzPct val="100000"/>
            </a:pPr>
            <a:r>
              <a:rPr lang="ru-RU" altLang="fr-FR" sz="1600" dirty="0" err="1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</a:rPr>
              <a:t>реша</a:t>
            </a:r>
            <a:r>
              <a:rPr lang="ru-RU" altLang="fr-FR" sz="1600" dirty="0" err="1" smtClean="0">
                <a:solidFill>
                  <a:srgbClr val="00000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́</a:t>
            </a:r>
            <a:r>
              <a:rPr lang="ru-RU" altLang="fr-FR" sz="1600" dirty="0" err="1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</a:rPr>
              <a:t>ть</a:t>
            </a:r>
            <a:endParaRPr lang="ru-RU" altLang="fr-FR" sz="1600" dirty="0" smtClean="0">
              <a:solidFill>
                <a:srgbClr val="000000"/>
              </a:solidFill>
              <a:latin typeface="Comic Sans MS" panose="030F0702030302020204" pitchFamily="66" charset="0"/>
              <a:ea typeface="Verdana" panose="020B0604030504040204" pitchFamily="34" charset="0"/>
            </a:endParaRPr>
          </a:p>
          <a:p>
            <a:pPr eaLnBrk="1" hangingPunct="1">
              <a:spcBef>
                <a:spcPts val="0"/>
              </a:spcBef>
              <a:buSzPct val="100000"/>
            </a:pPr>
            <a:r>
              <a:rPr lang="ru-RU" altLang="fr-FR" sz="1600" dirty="0" err="1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</a:rPr>
              <a:t>ступа</a:t>
            </a:r>
            <a:r>
              <a:rPr lang="ru-RU" altLang="fr-FR" sz="1600" dirty="0" err="1" smtClean="0">
                <a:solidFill>
                  <a:srgbClr val="00000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́</a:t>
            </a:r>
            <a:r>
              <a:rPr lang="ru-RU" altLang="fr-FR" sz="1600" dirty="0" err="1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</a:rPr>
              <a:t>ть</a:t>
            </a:r>
            <a:endParaRPr lang="ru-RU" altLang="fr-FR" sz="1600" dirty="0">
              <a:solidFill>
                <a:srgbClr val="000000"/>
              </a:solidFill>
              <a:latin typeface="Comic Sans MS" panose="030F0702030302020204" pitchFamily="66" charset="0"/>
              <a:ea typeface="Verdana" panose="020B0604030504040204" pitchFamily="34" charset="0"/>
            </a:endParaRPr>
          </a:p>
          <a:p>
            <a:pPr eaLnBrk="1" hangingPunct="1">
              <a:spcBef>
                <a:spcPts val="0"/>
              </a:spcBef>
              <a:buSzPct val="100000"/>
            </a:pPr>
            <a:r>
              <a:rPr lang="ru-RU" altLang="fr-FR" sz="1600" dirty="0" err="1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</a:rPr>
              <a:t>хвата</a:t>
            </a:r>
            <a:r>
              <a:rPr lang="ru-RU" altLang="fr-FR" sz="1600" dirty="0" err="1" smtClean="0">
                <a:solidFill>
                  <a:srgbClr val="00000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́</a:t>
            </a:r>
            <a:r>
              <a:rPr lang="ru-RU" altLang="fr-FR" sz="1600" dirty="0" err="1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</a:rPr>
              <a:t>ть</a:t>
            </a:r>
            <a:r>
              <a:rPr lang="fr-FR" altLang="fr-FR" sz="1600" dirty="0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</a:rPr>
              <a:t> </a:t>
            </a:r>
            <a:r>
              <a:rPr lang="fr-FR" altLang="fr-FR" sz="16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</a:t>
            </a:r>
            <a:r>
              <a:rPr lang="ru-RU" altLang="fr-FR" sz="16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 </a:t>
            </a:r>
            <a:r>
              <a:rPr lang="ru-RU" altLang="fr-FR" sz="16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sym typeface="Wingdings 3" panose="05040102010807070707" pitchFamily="18" charset="2"/>
              </a:rPr>
              <a:t>пере</a:t>
            </a:r>
            <a:r>
              <a:rPr lang="ru-RU" altLang="fr-FR" sz="16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хватать</a:t>
            </a:r>
          </a:p>
          <a:p>
            <a:pPr eaLnBrk="1" hangingPunct="1">
              <a:spcBef>
                <a:spcPts val="0"/>
              </a:spcBef>
              <a:buSzPct val="100000"/>
            </a:pPr>
            <a:r>
              <a:rPr lang="ru-RU" altLang="fr-FR" sz="1600" dirty="0" err="1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</a:rPr>
              <a:t>явля</a:t>
            </a:r>
            <a:r>
              <a:rPr lang="ru-RU" altLang="fr-FR" sz="1600" dirty="0" err="1" smtClean="0">
                <a:solidFill>
                  <a:srgbClr val="00000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́</a:t>
            </a:r>
            <a:r>
              <a:rPr lang="ru-RU" altLang="fr-FR" sz="1600" dirty="0" err="1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</a:rPr>
              <a:t>ться</a:t>
            </a:r>
            <a:endParaRPr lang="ru-RU" altLang="fr-FR" sz="1600" dirty="0">
              <a:solidFill>
                <a:srgbClr val="000000"/>
              </a:solidFill>
              <a:latin typeface="Comic Sans MS" panose="030F0702030302020204" pitchFamily="66" charset="0"/>
              <a:ea typeface="Verdana" panose="020B0604030504040204" pitchFamily="34" charset="0"/>
            </a:endParaRPr>
          </a:p>
          <a:p>
            <a:pPr eaLnBrk="1" hangingPunct="1">
              <a:spcBef>
                <a:spcPts val="0"/>
              </a:spcBef>
              <a:buSzPct val="100000"/>
            </a:pPr>
            <a:endParaRPr lang="ru-RU" altLang="fr-FR" sz="1600" dirty="0" smtClean="0">
              <a:solidFill>
                <a:srgbClr val="000000"/>
              </a:solidFill>
              <a:latin typeface="Comic Sans MS" panose="030F0702030302020204" pitchFamily="66" charset="0"/>
              <a:ea typeface="Verdana" panose="020B0604030504040204" pitchFamily="34" charset="0"/>
            </a:endParaRPr>
          </a:p>
          <a:p>
            <a:pPr eaLnBrk="1" hangingPunct="1">
              <a:spcBef>
                <a:spcPts val="0"/>
              </a:spcBef>
              <a:buSzPct val="100000"/>
            </a:pPr>
            <a:r>
              <a:rPr lang="ru-RU" altLang="fr-FR" sz="1600" dirty="0" err="1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</a:rPr>
              <a:t>пленя</a:t>
            </a:r>
            <a:r>
              <a:rPr lang="ru-RU" altLang="fr-FR" sz="1600" dirty="0" err="1" smtClean="0">
                <a:solidFill>
                  <a:srgbClr val="00000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́</a:t>
            </a:r>
            <a:r>
              <a:rPr lang="ru-RU" altLang="fr-FR" sz="1600" dirty="0" err="1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</a:rPr>
              <a:t>ть</a:t>
            </a:r>
            <a:endParaRPr lang="fr-FR" altLang="fr-FR" sz="1600" dirty="0" smtClean="0">
              <a:solidFill>
                <a:srgbClr val="000000"/>
              </a:solidFill>
              <a:latin typeface="Comic Sans MS" panose="030F0702030302020204" pitchFamily="66" charset="0"/>
              <a:ea typeface="Verdana" panose="020B0604030504040204" pitchFamily="34" charset="0"/>
            </a:endParaRPr>
          </a:p>
          <a:p>
            <a:pPr eaLnBrk="1" hangingPunct="1">
              <a:spcBef>
                <a:spcPts val="0"/>
              </a:spcBef>
              <a:buSzPct val="100000"/>
            </a:pPr>
            <a:r>
              <a:rPr lang="ru-RU" altLang="fr-FR" sz="1600" dirty="0" err="1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</a:rPr>
              <a:t>дава</a:t>
            </a:r>
            <a:r>
              <a:rPr lang="ru-RU" altLang="fr-FR" sz="1600" dirty="0" err="1" smtClean="0">
                <a:solidFill>
                  <a:srgbClr val="00000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́</a:t>
            </a:r>
            <a:r>
              <a:rPr lang="ru-RU" altLang="fr-FR" sz="1600" dirty="0" err="1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</a:rPr>
              <a:t>ть</a:t>
            </a:r>
            <a:endParaRPr lang="ru-RU" altLang="fr-FR" sz="1600" dirty="0">
              <a:solidFill>
                <a:srgbClr val="000000"/>
              </a:solidFill>
              <a:latin typeface="Comic Sans MS" panose="030F0702030302020204" pitchFamily="66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33199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4" grpId="0" animBg="1"/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"/>
          <p:cNvSpPr txBox="1">
            <a:spLocks noChangeArrowheads="1"/>
          </p:cNvSpPr>
          <p:nvPr/>
        </p:nvSpPr>
        <p:spPr bwMode="auto">
          <a:xfrm>
            <a:off x="257175" y="309563"/>
            <a:ext cx="8640763" cy="1535112"/>
          </a:xfrm>
          <a:prstGeom prst="rect">
            <a:avLst/>
          </a:prstGeom>
          <a:solidFill>
            <a:srgbClr val="66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algn="ctr" eaLnBrk="1" hangingPunct="1">
              <a:spcBef>
                <a:spcPts val="1500"/>
              </a:spcBef>
              <a:buSzPct val="100000"/>
            </a:pPr>
            <a:r>
              <a:rPr lang="fr-FR" altLang="fr-FR" b="1" u="sng" dirty="0">
                <a:solidFill>
                  <a:srgbClr val="000000"/>
                </a:solidFill>
                <a:latin typeface="Verdana" panose="020B0604030504040204" pitchFamily="34" charset="0"/>
              </a:rPr>
              <a:t>PREVERBATION</a:t>
            </a:r>
          </a:p>
          <a:p>
            <a:pPr algn="ctr" eaLnBrk="1" hangingPunct="1">
              <a:spcBef>
                <a:spcPts val="1500"/>
              </a:spcBef>
              <a:buSzPct val="100000"/>
            </a:pPr>
            <a:endParaRPr lang="fr-FR" altLang="fr-FR" b="1" u="sng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fr-FR" altLang="fr-FR" dirty="0">
                <a:solidFill>
                  <a:srgbClr val="000000"/>
                </a:solidFill>
                <a:latin typeface="Verdana" panose="020B0604030504040204" pitchFamily="34" charset="0"/>
              </a:rPr>
              <a:t>PRÉVERBE </a:t>
            </a:r>
            <a:r>
              <a:rPr lang="fr-FR" altLang="fr-FR" dirty="0">
                <a:solidFill>
                  <a:srgbClr val="000000"/>
                </a:solidFill>
                <a:latin typeface="Comic Sans MS" panose="030F0702030302020204" pitchFamily="66" charset="0"/>
              </a:rPr>
              <a:t>+ VERBE = </a:t>
            </a:r>
            <a:r>
              <a:rPr lang="fr-FR" altLang="fr-FR" dirty="0">
                <a:solidFill>
                  <a:srgbClr val="000000"/>
                </a:solidFill>
                <a:latin typeface="Verdana" panose="020B0604030504040204" pitchFamily="34" charset="0"/>
              </a:rPr>
              <a:t>VERBE </a:t>
            </a:r>
            <a:r>
              <a:rPr lang="fr-FR" altLang="fr-FR" dirty="0" smtClean="0">
                <a:solidFill>
                  <a:srgbClr val="000000"/>
                </a:solidFill>
                <a:latin typeface="Verdana" panose="020B0604030504040204" pitchFamily="34" charset="0"/>
              </a:rPr>
              <a:t>PRÉ</a:t>
            </a:r>
            <a:r>
              <a:rPr lang="fr-FR" altLang="fr-FR" dirty="0">
                <a:solidFill>
                  <a:srgbClr val="000000"/>
                </a:solidFill>
                <a:latin typeface="Verdana" panose="020B0604030504040204" pitchFamily="34" charset="0"/>
              </a:rPr>
              <a:t>VERBÉ </a:t>
            </a:r>
            <a:r>
              <a:rPr lang="fr-FR" altLang="fr-FR" b="1" dirty="0">
                <a:solidFill>
                  <a:srgbClr val="000000"/>
                </a:solidFill>
                <a:latin typeface="Verdana" panose="020B0604030504040204" pitchFamily="34" charset="0"/>
              </a:rPr>
              <a:t>PERFECTIF</a:t>
            </a:r>
            <a:endParaRPr lang="fr-FR" altLang="fr-FR" b="1" dirty="0">
              <a:solidFill>
                <a:srgbClr val="0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Text Box 1"/>
          <p:cNvSpPr txBox="1">
            <a:spLocks noChangeArrowheads="1"/>
          </p:cNvSpPr>
          <p:nvPr/>
        </p:nvSpPr>
        <p:spPr bwMode="auto">
          <a:xfrm>
            <a:off x="257175" y="2173288"/>
            <a:ext cx="8640763" cy="4300794"/>
          </a:xfrm>
          <a:prstGeom prst="rect">
            <a:avLst/>
          </a:prstGeom>
          <a:solidFill>
            <a:srgbClr val="66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algn="ctr" eaLnBrk="1" hangingPunct="1">
              <a:spcBef>
                <a:spcPts val="1125"/>
              </a:spcBef>
              <a:buSzPct val="100000"/>
            </a:pPr>
            <a:r>
              <a:rPr lang="fr-FR" altLang="fr-FR" sz="20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VERBES 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DÉJÀ </a:t>
            </a:r>
            <a:r>
              <a:rPr lang="fr-FR" altLang="fr-FR" sz="20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PRÉVERBÉS PERFECTIFS</a:t>
            </a:r>
            <a:r>
              <a:rPr lang="ru-RU" altLang="fr-FR" sz="20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altLang="fr-FR" sz="2000" dirty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</a:rPr>
              <a:t>ou parfois imperfectifs dérivés</a:t>
            </a:r>
            <a:r>
              <a:rPr lang="fr-FR" altLang="fr-FR" sz="20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(double ou triple </a:t>
            </a:r>
            <a:r>
              <a:rPr lang="fr-FR" altLang="fr-FR" sz="2000" dirty="0" err="1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préverbation</a:t>
            </a:r>
            <a:r>
              <a:rPr lang="fr-FR" altLang="fr-FR" sz="20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)</a:t>
            </a:r>
          </a:p>
          <a:p>
            <a:pPr algn="ctr" eaLnBrk="1" hangingPunct="1">
              <a:spcBef>
                <a:spcPts val="1125"/>
              </a:spcBef>
              <a:buSzPct val="100000"/>
            </a:pPr>
            <a:endParaRPr lang="fr-FR" altLang="fr-FR" sz="20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ru-RU" altLang="fr-FR" sz="2000" dirty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поднять</a:t>
            </a: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fr-FR" altLang="fr-FR" sz="20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</a:t>
            </a:r>
            <a:r>
              <a:rPr lang="ru-RU" altLang="fr-FR" sz="20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sym typeface="Wingdings 3" panose="05040102010807070707" pitchFamily="18" charset="2"/>
              </a:rPr>
              <a:t>приподнять</a:t>
            </a:r>
            <a:endParaRPr lang="fr-FR" altLang="fr-FR" sz="2000" dirty="0" smtClean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  <a:sym typeface="Wingdings 3" panose="05040102010807070707" pitchFamily="18" charset="2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избрать</a:t>
            </a: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fr-FR" altLang="fr-FR" sz="20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</a:t>
            </a:r>
            <a:r>
              <a:rPr lang="ru-RU" altLang="fr-FR" sz="20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sym typeface="Wingdings 3" panose="05040102010807070707" pitchFamily="18" charset="2"/>
              </a:rPr>
              <a:t>п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ереизбрать</a:t>
            </a:r>
            <a:endParaRPr lang="fr-FR" altLang="fr-FR" sz="2000" dirty="0" smtClean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забыть</a:t>
            </a: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fr-FR" altLang="fr-FR" sz="20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</a:t>
            </a:r>
            <a:r>
              <a:rPr lang="ru-RU" altLang="fr-FR" sz="20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sym typeface="Wingdings 3" panose="05040102010807070707" pitchFamily="18" charset="2"/>
              </a:rPr>
              <a:t>подзабыть</a:t>
            </a:r>
            <a:endParaRPr lang="fr-FR" altLang="fr-FR" sz="20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</a:rPr>
              <a:t> разбивать</a:t>
            </a: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fr-FR" altLang="fr-FR" sz="20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</a:t>
            </a:r>
            <a:r>
              <a:rPr lang="ru-RU" altLang="fr-FR" sz="20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sym typeface="Wingdings 3" panose="05040102010807070707" pitchFamily="18" charset="2"/>
              </a:rPr>
              <a:t>по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разбивать</a:t>
            </a: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ru-RU" altLang="fr-FR" sz="2000" dirty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</a:rPr>
              <a:t>у</a:t>
            </a: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</a:rPr>
              <a:t>бивать</a:t>
            </a: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fr-FR" altLang="fr-FR" sz="20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</a:t>
            </a:r>
            <a:r>
              <a:rPr lang="ru-RU" altLang="fr-FR" sz="20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sym typeface="Wingdings 3" panose="05040102010807070707" pitchFamily="18" charset="2"/>
              </a:rPr>
              <a:t>по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убивать</a:t>
            </a:r>
            <a:endParaRPr lang="ru-RU" altLang="fr-FR" sz="20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</a:rPr>
              <a:t>    выделывать</a:t>
            </a: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fr-FR" altLang="fr-FR" sz="20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</a:t>
            </a:r>
            <a:r>
              <a:rPr lang="ru-RU" altLang="fr-FR" sz="20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 </a:t>
            </a:r>
            <a:r>
              <a:rPr lang="ru-RU" altLang="fr-FR" sz="2000" dirty="0" err="1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понавыделывать</a:t>
            </a:r>
            <a:endParaRPr lang="ru-RU" altLang="fr-FR" sz="2000" dirty="0" smtClean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</a:rPr>
              <a:t>    придумывать</a:t>
            </a: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fr-FR" altLang="fr-FR" sz="20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</a:t>
            </a:r>
            <a:r>
              <a:rPr lang="ru-RU" altLang="fr-FR" sz="20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 </a:t>
            </a:r>
            <a:r>
              <a:rPr lang="ru-RU" altLang="fr-FR" sz="2000" dirty="0" err="1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понапридумывать</a:t>
            </a:r>
            <a:endParaRPr lang="fr-FR" altLang="fr-FR" sz="2000" dirty="0" smtClean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037780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"/>
          <p:cNvSpPr txBox="1">
            <a:spLocks noChangeArrowheads="1"/>
          </p:cNvSpPr>
          <p:nvPr/>
        </p:nvSpPr>
        <p:spPr bwMode="auto">
          <a:xfrm>
            <a:off x="257175" y="309563"/>
            <a:ext cx="8640763" cy="1535112"/>
          </a:xfrm>
          <a:prstGeom prst="rect">
            <a:avLst/>
          </a:prstGeom>
          <a:solidFill>
            <a:srgbClr val="66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algn="ctr" eaLnBrk="1" hangingPunct="1">
              <a:spcBef>
                <a:spcPts val="1500"/>
              </a:spcBef>
              <a:buSzPct val="100000"/>
            </a:pPr>
            <a:r>
              <a:rPr lang="fr-FR" altLang="fr-FR" b="1" u="sng" dirty="0">
                <a:solidFill>
                  <a:srgbClr val="000000"/>
                </a:solidFill>
                <a:latin typeface="Verdana" panose="020B0604030504040204" pitchFamily="34" charset="0"/>
              </a:rPr>
              <a:t>PREVERBATION</a:t>
            </a:r>
          </a:p>
          <a:p>
            <a:pPr algn="ctr" eaLnBrk="1" hangingPunct="1">
              <a:spcBef>
                <a:spcPts val="1500"/>
              </a:spcBef>
              <a:buSzPct val="100000"/>
            </a:pPr>
            <a:endParaRPr lang="fr-FR" altLang="fr-FR" b="1" u="sng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fr-FR" altLang="fr-FR" dirty="0">
                <a:solidFill>
                  <a:srgbClr val="000000"/>
                </a:solidFill>
                <a:latin typeface="Verdana" panose="020B0604030504040204" pitchFamily="34" charset="0"/>
              </a:rPr>
              <a:t>PRÉVERBE </a:t>
            </a:r>
            <a:r>
              <a:rPr lang="fr-FR" altLang="fr-FR" dirty="0">
                <a:solidFill>
                  <a:srgbClr val="000000"/>
                </a:solidFill>
                <a:latin typeface="Comic Sans MS" panose="030F0702030302020204" pitchFamily="66" charset="0"/>
              </a:rPr>
              <a:t>+ VERBE = </a:t>
            </a:r>
            <a:r>
              <a:rPr lang="fr-FR" altLang="fr-FR" dirty="0">
                <a:solidFill>
                  <a:srgbClr val="000000"/>
                </a:solidFill>
                <a:latin typeface="Verdana" panose="020B0604030504040204" pitchFamily="34" charset="0"/>
              </a:rPr>
              <a:t>VERBE </a:t>
            </a:r>
            <a:r>
              <a:rPr lang="fr-FR" altLang="fr-FR" dirty="0" smtClean="0">
                <a:solidFill>
                  <a:srgbClr val="000000"/>
                </a:solidFill>
                <a:latin typeface="Verdana" panose="020B0604030504040204" pitchFamily="34" charset="0"/>
              </a:rPr>
              <a:t>PRÉ</a:t>
            </a:r>
            <a:r>
              <a:rPr lang="fr-FR" altLang="fr-FR" dirty="0">
                <a:solidFill>
                  <a:srgbClr val="000000"/>
                </a:solidFill>
                <a:latin typeface="Verdana" panose="020B0604030504040204" pitchFamily="34" charset="0"/>
              </a:rPr>
              <a:t>VERBÉ </a:t>
            </a:r>
            <a:r>
              <a:rPr lang="fr-FR" altLang="fr-FR" b="1" dirty="0">
                <a:solidFill>
                  <a:srgbClr val="000000"/>
                </a:solidFill>
                <a:latin typeface="Verdana" panose="020B0604030504040204" pitchFamily="34" charset="0"/>
              </a:rPr>
              <a:t>PERFECTIF</a:t>
            </a:r>
            <a:endParaRPr lang="fr-FR" altLang="fr-FR" b="1" dirty="0">
              <a:solidFill>
                <a:srgbClr val="0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Text Box 1"/>
          <p:cNvSpPr txBox="1">
            <a:spLocks noChangeArrowheads="1"/>
          </p:cNvSpPr>
          <p:nvPr/>
        </p:nvSpPr>
        <p:spPr bwMode="auto">
          <a:xfrm>
            <a:off x="257175" y="2173288"/>
            <a:ext cx="8640763" cy="3095336"/>
          </a:xfrm>
          <a:prstGeom prst="rect">
            <a:avLst/>
          </a:prstGeom>
          <a:solidFill>
            <a:srgbClr val="66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algn="ctr" eaLnBrk="1" hangingPunct="1">
              <a:spcBef>
                <a:spcPts val="1125"/>
              </a:spcBef>
              <a:buSzPct val="100000"/>
            </a:pP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VERBES SÉMELFACTIFS </a:t>
            </a:r>
            <a:r>
              <a:rPr lang="fr-FR" altLang="fr-FR" sz="20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donc DÉJÀ 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PERFECTIFS</a:t>
            </a:r>
          </a:p>
          <a:p>
            <a:pPr algn="ctr" eaLnBrk="1" hangingPunct="1">
              <a:spcBef>
                <a:spcPts val="1125"/>
              </a:spcBef>
              <a:buSzPct val="100000"/>
            </a:pPr>
            <a:endParaRPr lang="fr-FR" altLang="fr-FR" sz="20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ru-RU" altLang="fr-F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  <a:ea typeface="Verdana" panose="020B0604030504040204" pitchFamily="34" charset="0"/>
              </a:rPr>
              <a:t>(дуть)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дунуть</a:t>
            </a: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fr-FR" altLang="fr-FR" sz="20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</a:t>
            </a:r>
            <a:r>
              <a:rPr lang="ru-RU" altLang="fr-FR" sz="20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sym typeface="Wingdings 3" panose="05040102010807070707" pitchFamily="18" charset="2"/>
              </a:rPr>
              <a:t>сдунуть </a:t>
            </a:r>
            <a:r>
              <a:rPr lang="ru-RU" altLang="fr-F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sym typeface="Wingdings 3" panose="05040102010807070707" pitchFamily="18" charset="2"/>
              </a:rPr>
              <a:t>(сдуть) (</a:t>
            </a:r>
            <a:r>
              <a:rPr lang="ru-RU" altLang="fr-F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  <a:ea typeface="Verdana" panose="020B0604030504040204" pitchFamily="34" charset="0"/>
                <a:sym typeface="Wingdings 3" panose="05040102010807070707" pitchFamily="18" charset="2"/>
              </a:rPr>
              <a:t>/ сдувать)</a:t>
            </a:r>
          </a:p>
          <a:p>
            <a:pPr algn="ctr" eaLnBrk="1" hangingPunct="1">
              <a:spcBef>
                <a:spcPts val="1125"/>
              </a:spcBef>
              <a:buSzPct val="100000"/>
            </a:pPr>
            <a:endParaRPr lang="fr-FR" altLang="fr-FR" sz="20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  <a:sym typeface="Wingdings 3" panose="05040102010807070707" pitchFamily="18" charset="2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ru-RU" altLang="fr-F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  <a:ea typeface="Verdana" panose="020B0604030504040204" pitchFamily="34" charset="0"/>
              </a:rPr>
              <a:t>(брызгать)</a:t>
            </a:r>
            <a:r>
              <a:rPr lang="ru-RU" altLang="fr-F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брызнуть</a:t>
            </a: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fr-FR" altLang="fr-FR" sz="20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</a:t>
            </a:r>
            <a:r>
              <a:rPr lang="ru-RU" altLang="fr-FR" sz="20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обрызнуть </a:t>
            </a:r>
            <a:r>
              <a:rPr lang="ru-RU" altLang="fr-F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(обрызгать)</a:t>
            </a:r>
            <a:r>
              <a:rPr lang="ru-RU" altLang="fr-F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sym typeface="Wingdings 3" panose="05040102010807070707" pitchFamily="18" charset="2"/>
              </a:rPr>
              <a:t> (</a:t>
            </a:r>
            <a:r>
              <a:rPr lang="ru-RU" altLang="fr-F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  <a:ea typeface="Verdana" panose="020B0604030504040204" pitchFamily="34" charset="0"/>
                <a:sym typeface="Wingdings 3" panose="05040102010807070707" pitchFamily="18" charset="2"/>
              </a:rPr>
              <a:t>/ </a:t>
            </a:r>
            <a:r>
              <a:rPr lang="ru-RU" altLang="fr-F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  <a:ea typeface="Verdana" panose="020B0604030504040204" pitchFamily="34" charset="0"/>
                <a:sym typeface="Wingdings 3" panose="05040102010807070707" pitchFamily="18" charset="2"/>
              </a:rPr>
              <a:t>обрызгивать)</a:t>
            </a:r>
          </a:p>
          <a:p>
            <a:pPr algn="ctr" eaLnBrk="1" hangingPunct="1">
              <a:spcBef>
                <a:spcPts val="1125"/>
              </a:spcBef>
              <a:buSzPct val="100000"/>
            </a:pPr>
            <a:endParaRPr lang="fr-FR" altLang="fr-FR" sz="20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  <a:sym typeface="Wingdings 3" panose="05040102010807070707" pitchFamily="18" charset="2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ru-RU" altLang="fr-FR" sz="1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  <a:ea typeface="Verdana" panose="020B0604030504040204" pitchFamily="34" charset="0"/>
              </a:rPr>
              <a:t>(плескать</a:t>
            </a:r>
            <a:r>
              <a:rPr lang="ru-RU" altLang="fr-FR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  <a:ea typeface="Verdana" panose="020B0604030504040204" pitchFamily="34" charset="0"/>
              </a:rPr>
              <a:t>)</a:t>
            </a:r>
            <a:r>
              <a:rPr lang="ru-RU" altLang="fr-FR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altLang="fr-FR" sz="16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плеснуть</a:t>
            </a:r>
            <a:r>
              <a:rPr lang="ru-RU" altLang="fr-FR" sz="16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fr-FR" altLang="fr-FR" sz="16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</a:t>
            </a:r>
            <a:r>
              <a:rPr lang="ru-RU" altLang="fr-FR" sz="16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 </a:t>
            </a:r>
            <a:r>
              <a:rPr lang="ru-RU" altLang="fr-FR" sz="1600" dirty="0" err="1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вы</a:t>
            </a:r>
            <a:r>
              <a:rPr lang="ru-RU" altLang="fr-FR" sz="1600" dirty="0" err="1" smtClean="0">
                <a:solidFill>
                  <a:srgbClr val="00000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́</a:t>
            </a:r>
            <a:r>
              <a:rPr lang="ru-RU" altLang="fr-FR" sz="1600" dirty="0" err="1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плеснуться</a:t>
            </a:r>
            <a:r>
              <a:rPr lang="ru-RU" altLang="fr-FR" sz="16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altLang="fr-FR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(</a:t>
            </a:r>
            <a:r>
              <a:rPr lang="ru-RU" altLang="fr-FR" sz="16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вы</a:t>
            </a:r>
            <a:r>
              <a:rPr lang="ru-RU" altLang="fr-FR" sz="16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́</a:t>
            </a:r>
            <a:r>
              <a:rPr lang="ru-RU" altLang="fr-FR" sz="16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плескаться</a:t>
            </a:r>
            <a:r>
              <a:rPr lang="ru-RU" altLang="fr-FR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)</a:t>
            </a:r>
            <a:r>
              <a:rPr lang="ru-RU" altLang="fr-FR" sz="1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sym typeface="Wingdings 3" panose="05040102010807070707" pitchFamily="18" charset="2"/>
              </a:rPr>
              <a:t> </a:t>
            </a:r>
            <a:r>
              <a:rPr lang="ru-RU" altLang="fr-FR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sym typeface="Wingdings 3" panose="05040102010807070707" pitchFamily="18" charset="2"/>
              </a:rPr>
              <a:t>(</a:t>
            </a:r>
            <a:r>
              <a:rPr lang="ru-RU" altLang="fr-FR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  <a:ea typeface="Verdana" panose="020B0604030504040204" pitchFamily="34" charset="0"/>
                <a:sym typeface="Wingdings 3" panose="05040102010807070707" pitchFamily="18" charset="2"/>
              </a:rPr>
              <a:t>/ </a:t>
            </a:r>
            <a:r>
              <a:rPr lang="ru-RU" altLang="fr-FR" sz="1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  <a:ea typeface="Verdana" panose="020B0604030504040204" pitchFamily="34" charset="0"/>
                <a:sym typeface="Wingdings 3" panose="05040102010807070707" pitchFamily="18" charset="2"/>
              </a:rPr>
              <a:t>выплёскиваться)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endParaRPr lang="ru-RU" altLang="fr-FR" sz="20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724347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1"/>
          <p:cNvSpPr txBox="1">
            <a:spLocks noChangeArrowheads="1"/>
          </p:cNvSpPr>
          <p:nvPr/>
        </p:nvSpPr>
        <p:spPr bwMode="auto">
          <a:xfrm>
            <a:off x="257175" y="331512"/>
            <a:ext cx="8640763" cy="1484638"/>
          </a:xfrm>
          <a:prstGeom prst="rect">
            <a:avLst/>
          </a:prstGeom>
          <a:solidFill>
            <a:srgbClr val="00CC66"/>
          </a:solidFill>
          <a:ln>
            <a:noFill/>
          </a:ln>
          <a:effectLst/>
          <a:extLst/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algn="ctr" eaLnBrk="1" hangingPunct="1">
              <a:spcBef>
                <a:spcPts val="1500"/>
              </a:spcBef>
              <a:buSzPct val="100000"/>
            </a:pPr>
            <a:r>
              <a:rPr lang="fr-FR" altLang="fr-FR" b="1" u="sng" dirty="0">
                <a:solidFill>
                  <a:srgbClr val="000000"/>
                </a:solidFill>
                <a:latin typeface="Comic Sans MS" panose="030F0702030302020204" pitchFamily="66" charset="0"/>
              </a:rPr>
              <a:t>SUFFIXATION (</a:t>
            </a:r>
            <a:r>
              <a:rPr lang="fr-FR" altLang="fr-FR" b="1" u="sng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DÉRIVATION</a:t>
            </a:r>
            <a:r>
              <a:rPr lang="fr-FR" altLang="fr-FR" b="1" u="sng" dirty="0">
                <a:solidFill>
                  <a:srgbClr val="000000"/>
                </a:solidFill>
                <a:latin typeface="Comic Sans MS" panose="030F0702030302020204" pitchFamily="66" charset="0"/>
              </a:rPr>
              <a:t>)</a:t>
            </a:r>
          </a:p>
          <a:p>
            <a:pPr algn="ctr" eaLnBrk="1" hangingPunct="1">
              <a:spcBef>
                <a:spcPts val="1125"/>
              </a:spcBef>
              <a:buSzPct val="100000"/>
            </a:pPr>
            <a:endParaRPr lang="fr-FR" altLang="fr-FR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fr-FR" altLang="fr-FR" dirty="0">
                <a:solidFill>
                  <a:srgbClr val="000000"/>
                </a:solidFill>
                <a:latin typeface="Verdana" panose="020B0604030504040204" pitchFamily="34" charset="0"/>
              </a:rPr>
              <a:t>VERBE </a:t>
            </a:r>
            <a:r>
              <a:rPr lang="fr-FR" altLang="fr-FR" dirty="0">
                <a:solidFill>
                  <a:srgbClr val="000000"/>
                </a:solidFill>
                <a:latin typeface="Comic Sans MS" panose="030F0702030302020204" pitchFamily="66" charset="0"/>
              </a:rPr>
              <a:t>+ SUFFIXE = VERBE DÉRIVÉ </a:t>
            </a:r>
            <a:r>
              <a:rPr lang="fr-FR" altLang="fr-FR" b="1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IMPERFECTIF</a:t>
            </a:r>
            <a:endParaRPr lang="fr-FR" altLang="fr-FR" b="1" dirty="0">
              <a:solidFill>
                <a:srgbClr val="0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Text Box 1"/>
          <p:cNvSpPr txBox="1">
            <a:spLocks noChangeArrowheads="1"/>
          </p:cNvSpPr>
          <p:nvPr/>
        </p:nvSpPr>
        <p:spPr bwMode="auto">
          <a:xfrm>
            <a:off x="257175" y="2173288"/>
            <a:ext cx="8640763" cy="4441858"/>
          </a:xfrm>
          <a:prstGeom prst="rect">
            <a:avLst/>
          </a:prstGeom>
          <a:solidFill>
            <a:srgbClr val="00CC66"/>
          </a:solidFill>
          <a:ln>
            <a:noFill/>
          </a:ln>
          <a:effectLst/>
          <a:extLst/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algn="ctr" eaLnBrk="1" hangingPunct="1">
              <a:spcBef>
                <a:spcPts val="1500"/>
              </a:spcBef>
              <a:buSzPct val="100000"/>
            </a:pPr>
            <a:r>
              <a:rPr lang="fr-FR" altLang="fr-FR" sz="2000" dirty="0">
                <a:solidFill>
                  <a:srgbClr val="000000"/>
                </a:solidFill>
                <a:latin typeface="Verdana" panose="020B0604030504040204" pitchFamily="34" charset="0"/>
              </a:rPr>
              <a:t>QUELS 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VERBES </a:t>
            </a:r>
            <a:r>
              <a:rPr lang="fr-FR" altLang="fr-FR" sz="2000" dirty="0">
                <a:solidFill>
                  <a:srgbClr val="000000"/>
                </a:solidFill>
                <a:latin typeface="Verdana" panose="020B0604030504040204" pitchFamily="34" charset="0"/>
              </a:rPr>
              <a:t>?</a:t>
            </a:r>
            <a:r>
              <a:rPr lang="ru-RU" altLang="fr-FR" sz="2000" dirty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endParaRPr lang="fr-FR" altLang="fr-FR" sz="2000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VERBES PRÉVERBÉS PERFECTIFS</a:t>
            </a:r>
            <a:endParaRPr lang="ru-RU" altLang="fr-FR" sz="2000" dirty="0" smtClean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сдать</a:t>
            </a: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fr-FR" altLang="fr-FR" sz="20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</a:t>
            </a:r>
            <a:r>
              <a:rPr lang="ru-RU" altLang="fr-FR" sz="20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 </a:t>
            </a:r>
            <a:r>
              <a:rPr lang="ru-RU" altLang="fr-FR" sz="2000" dirty="0" err="1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  <a:sym typeface="Wingdings 3" panose="05040102010807070707" pitchFamily="18" charset="2"/>
              </a:rPr>
              <a:t>сдава</a:t>
            </a:r>
            <a:r>
              <a:rPr lang="ru-RU" altLang="fr-FR" sz="2000" dirty="0" err="1" smtClean="0">
                <a:solidFill>
                  <a:srgbClr val="00000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Wingdings 3" panose="05040102010807070707" pitchFamily="18" charset="2"/>
              </a:rPr>
              <a:t>́</a:t>
            </a:r>
            <a:r>
              <a:rPr lang="ru-RU" altLang="fr-FR" sz="2000" dirty="0" err="1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  <a:sym typeface="Wingdings 3" panose="05040102010807070707" pitchFamily="18" charset="2"/>
              </a:rPr>
              <a:t>ть</a:t>
            </a:r>
            <a:endParaRPr lang="fr-FR" altLang="fr-FR" sz="2000" dirty="0" smtClean="0">
              <a:solidFill>
                <a:srgbClr val="000000"/>
              </a:solidFill>
              <a:latin typeface="Comic Sans MS" panose="030F0702030302020204" pitchFamily="66" charset="0"/>
              <a:ea typeface="Verdana" panose="020B0604030504040204" pitchFamily="34" charset="0"/>
              <a:sym typeface="Wingdings 3" panose="05040102010807070707" pitchFamily="18" charset="2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ru-RU" altLang="fr-FR" sz="2000" dirty="0" err="1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вы</a:t>
            </a:r>
            <a:r>
              <a:rPr lang="ru-RU" altLang="fr-FR" sz="2000" dirty="0" err="1" smtClean="0">
                <a:solidFill>
                  <a:srgbClr val="00000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́</a:t>
            </a:r>
            <a:r>
              <a:rPr lang="ru-RU" altLang="fr-FR" sz="2000" dirty="0" err="1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сохнуть</a:t>
            </a: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fr-FR" altLang="fr-FR" sz="20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</a:t>
            </a:r>
            <a:r>
              <a:rPr lang="ru-RU" altLang="fr-FR" sz="20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 </a:t>
            </a:r>
            <a:r>
              <a:rPr lang="ru-RU" altLang="fr-FR" sz="2000" dirty="0" err="1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  <a:sym typeface="Wingdings 3" panose="05040102010807070707" pitchFamily="18" charset="2"/>
              </a:rPr>
              <a:t>высыха</a:t>
            </a:r>
            <a:r>
              <a:rPr lang="ru-RU" altLang="fr-FR" sz="2000" dirty="0" err="1" smtClean="0">
                <a:solidFill>
                  <a:srgbClr val="00000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Wingdings 3" panose="05040102010807070707" pitchFamily="18" charset="2"/>
              </a:rPr>
              <a:t>́</a:t>
            </a:r>
            <a:r>
              <a:rPr lang="ru-RU" altLang="fr-FR" sz="2000" dirty="0" err="1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  <a:sym typeface="Wingdings 3" panose="05040102010807070707" pitchFamily="18" charset="2"/>
              </a:rPr>
              <a:t>ть</a:t>
            </a:r>
            <a:endParaRPr lang="fr-FR" altLang="fr-FR" sz="2000" dirty="0">
              <a:solidFill>
                <a:srgbClr val="000000"/>
              </a:solidFill>
              <a:latin typeface="Comic Sans MS" panose="030F0702030302020204" pitchFamily="66" charset="0"/>
              <a:ea typeface="Verdana" panose="020B0604030504040204" pitchFamily="34" charset="0"/>
              <a:sym typeface="Wingdings 3" panose="05040102010807070707" pitchFamily="18" charset="2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VERBES SIMPLES PERFECTIFS </a:t>
            </a:r>
            <a:r>
              <a:rPr lang="fr-FR" altLang="fr-FR" sz="2000" i="1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(vide supra 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sym typeface="Wingdings" panose="05000000000000000000" pitchFamily="2" charset="2"/>
                <a:hlinkClick r:id="rId3" action="ppaction://hlinksldjump"/>
              </a:rPr>
              <a:t></a:t>
            </a:r>
            <a:r>
              <a:rPr lang="fr-FR" altLang="fr-FR" sz="2000" i="1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)</a:t>
            </a: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решить</a:t>
            </a: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fr-FR" altLang="fr-FR" sz="20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</a:t>
            </a:r>
            <a:r>
              <a:rPr lang="ru-RU" altLang="fr-FR" sz="20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 </a:t>
            </a:r>
            <a:r>
              <a:rPr lang="ru-RU" altLang="fr-FR" sz="2000" dirty="0" err="1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  <a:sym typeface="Wingdings 3" panose="05040102010807070707" pitchFamily="18" charset="2"/>
              </a:rPr>
              <a:t>реша</a:t>
            </a:r>
            <a:r>
              <a:rPr lang="ru-RU" altLang="fr-FR" sz="2000" dirty="0" err="1" smtClean="0">
                <a:solidFill>
                  <a:srgbClr val="00000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Wingdings 3" panose="05040102010807070707" pitchFamily="18" charset="2"/>
              </a:rPr>
              <a:t>́</a:t>
            </a:r>
            <a:r>
              <a:rPr lang="ru-RU" altLang="fr-FR" sz="2000" dirty="0" err="1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  <a:sym typeface="Wingdings 3" panose="05040102010807070707" pitchFamily="18" charset="2"/>
              </a:rPr>
              <a:t>ть</a:t>
            </a:r>
            <a:endParaRPr lang="ru-RU" altLang="fr-FR" sz="2000" dirty="0" smtClean="0">
              <a:solidFill>
                <a:srgbClr val="000000"/>
              </a:solidFill>
              <a:latin typeface="Comic Sans MS" panose="030F0702030302020204" pitchFamily="66" charset="0"/>
              <a:ea typeface="Verdana" panose="020B0604030504040204" pitchFamily="34" charset="0"/>
              <a:sym typeface="Wingdings 3" panose="05040102010807070707" pitchFamily="18" charset="2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fr-FR" altLang="fr-FR" sz="2000" dirty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</a:rPr>
              <a:t>VERBES SIMPLES </a:t>
            </a:r>
            <a:r>
              <a:rPr lang="fr-FR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</a:rPr>
              <a:t>IMPERFECTIFS dits FREQUENTATIFS </a:t>
            </a:r>
            <a:r>
              <a:rPr lang="fr-FR" altLang="fr-FR" sz="2000" i="1" dirty="0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</a:rPr>
              <a:t>(vestigial)</a:t>
            </a:r>
            <a:endParaRPr lang="ru-RU" altLang="fr-FR" sz="2000" i="1" dirty="0" smtClean="0">
              <a:solidFill>
                <a:srgbClr val="000000"/>
              </a:solidFill>
              <a:latin typeface="Comic Sans MS" panose="030F0702030302020204" pitchFamily="66" charset="0"/>
              <a:ea typeface="Verdana" panose="020B0604030504040204" pitchFamily="34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fr-FR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</a:rPr>
              <a:t>      </a:t>
            </a: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</a:rPr>
              <a:t>быть</a:t>
            </a: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fr-FR" altLang="fr-FR" sz="20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</a:t>
            </a:r>
            <a:r>
              <a:rPr lang="ru-RU" altLang="fr-FR" sz="20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 </a:t>
            </a:r>
            <a:r>
              <a:rPr lang="ru-RU" altLang="fr-FR" sz="2000" dirty="0" err="1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  <a:sym typeface="Wingdings 3" panose="05040102010807070707" pitchFamily="18" charset="2"/>
              </a:rPr>
              <a:t>быва</a:t>
            </a:r>
            <a:r>
              <a:rPr lang="ru-RU" altLang="fr-FR" sz="2000" dirty="0" err="1" smtClean="0">
                <a:solidFill>
                  <a:srgbClr val="00000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Wingdings 3" panose="05040102010807070707" pitchFamily="18" charset="2"/>
              </a:rPr>
              <a:t>́</a:t>
            </a:r>
            <a:r>
              <a:rPr lang="ru-RU" altLang="fr-FR" sz="2000" dirty="0" err="1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  <a:sym typeface="Wingdings 3" panose="05040102010807070707" pitchFamily="18" charset="2"/>
              </a:rPr>
              <a:t>ть</a:t>
            </a:r>
            <a:r>
              <a:rPr lang="fr-FR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  <a:sym typeface="Wingdings 3" panose="05040102010807070707" pitchFamily="18" charset="2"/>
              </a:rPr>
              <a:t> (1)</a:t>
            </a:r>
            <a:endParaRPr lang="ru-RU" altLang="fr-FR" sz="20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VERBES SÉMELFACTIFS PRÉVERBÉS</a:t>
            </a: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поддакнуть </a:t>
            </a:r>
            <a:r>
              <a:rPr lang="fr-FR" altLang="fr-FR" sz="20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</a:t>
            </a:r>
            <a:r>
              <a:rPr lang="ru-RU" altLang="fr-FR" sz="20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 </a:t>
            </a:r>
            <a:r>
              <a:rPr lang="ru-RU" altLang="fr-FR" sz="2000" dirty="0" err="1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  <a:sym typeface="Wingdings 3" panose="05040102010807070707" pitchFamily="18" charset="2"/>
              </a:rPr>
              <a:t>подда</a:t>
            </a:r>
            <a:r>
              <a:rPr lang="ru-RU" altLang="fr-FR" sz="2000" dirty="0" err="1" smtClean="0">
                <a:solidFill>
                  <a:srgbClr val="00000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Wingdings 3" panose="05040102010807070707" pitchFamily="18" charset="2"/>
              </a:rPr>
              <a:t>́</a:t>
            </a:r>
            <a:r>
              <a:rPr lang="ru-RU" altLang="fr-FR" sz="2000" dirty="0" err="1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  <a:sym typeface="Wingdings 3" panose="05040102010807070707" pitchFamily="18" charset="2"/>
              </a:rPr>
              <a:t>кивать</a:t>
            </a:r>
            <a:endParaRPr lang="ru-RU" altLang="fr-FR" sz="2000" dirty="0">
              <a:solidFill>
                <a:srgbClr val="000000"/>
              </a:solidFill>
              <a:latin typeface="Comic Sans MS" panose="030F0702030302020204" pitchFamily="66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288995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1"/>
          <p:cNvSpPr txBox="1">
            <a:spLocks noChangeArrowheads="1"/>
          </p:cNvSpPr>
          <p:nvPr/>
        </p:nvSpPr>
        <p:spPr bwMode="auto">
          <a:xfrm>
            <a:off x="257175" y="331512"/>
            <a:ext cx="8640763" cy="1484638"/>
          </a:xfrm>
          <a:prstGeom prst="rect">
            <a:avLst/>
          </a:prstGeom>
          <a:solidFill>
            <a:srgbClr val="00CC66"/>
          </a:solidFill>
          <a:ln>
            <a:noFill/>
          </a:ln>
          <a:effectLst/>
          <a:extLst/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algn="ctr" eaLnBrk="1" hangingPunct="1">
              <a:spcBef>
                <a:spcPts val="1500"/>
              </a:spcBef>
              <a:buSzPct val="100000"/>
            </a:pPr>
            <a:r>
              <a:rPr lang="fr-FR" altLang="fr-FR" b="1" u="sng" dirty="0">
                <a:solidFill>
                  <a:srgbClr val="000000"/>
                </a:solidFill>
                <a:latin typeface="Comic Sans MS" panose="030F0702030302020204" pitchFamily="66" charset="0"/>
              </a:rPr>
              <a:t>SUFFIXATION (</a:t>
            </a:r>
            <a:r>
              <a:rPr lang="fr-FR" altLang="fr-FR" b="1" u="sng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DÉRIVATION</a:t>
            </a:r>
            <a:r>
              <a:rPr lang="fr-FR" altLang="fr-FR" b="1" u="sng" dirty="0">
                <a:solidFill>
                  <a:srgbClr val="000000"/>
                </a:solidFill>
                <a:latin typeface="Comic Sans MS" panose="030F0702030302020204" pitchFamily="66" charset="0"/>
              </a:rPr>
              <a:t>)</a:t>
            </a:r>
          </a:p>
          <a:p>
            <a:pPr algn="ctr" eaLnBrk="1" hangingPunct="1">
              <a:spcBef>
                <a:spcPts val="1125"/>
              </a:spcBef>
              <a:buSzPct val="100000"/>
            </a:pPr>
            <a:endParaRPr lang="fr-FR" altLang="fr-FR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fr-FR" altLang="fr-FR" dirty="0">
                <a:solidFill>
                  <a:srgbClr val="000000"/>
                </a:solidFill>
                <a:latin typeface="Verdana" panose="020B0604030504040204" pitchFamily="34" charset="0"/>
              </a:rPr>
              <a:t>VERBE </a:t>
            </a:r>
            <a:r>
              <a:rPr lang="fr-FR" altLang="fr-FR" dirty="0">
                <a:solidFill>
                  <a:srgbClr val="000000"/>
                </a:solidFill>
                <a:latin typeface="Comic Sans MS" panose="030F0702030302020204" pitchFamily="66" charset="0"/>
              </a:rPr>
              <a:t>+ SUFFIXE = VERBE </a:t>
            </a:r>
            <a:r>
              <a:rPr lang="fr-FR" altLang="fr-FR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DÉRIVÉ </a:t>
            </a:r>
            <a:r>
              <a:rPr lang="fr-FR" altLang="fr-FR" b="1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IMPERFECTIF</a:t>
            </a:r>
            <a:endParaRPr lang="fr-FR" altLang="fr-FR" b="1" dirty="0">
              <a:solidFill>
                <a:srgbClr val="0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 Box 1"/>
          <p:cNvSpPr txBox="1">
            <a:spLocks noChangeArrowheads="1"/>
          </p:cNvSpPr>
          <p:nvPr/>
        </p:nvSpPr>
        <p:spPr bwMode="auto">
          <a:xfrm>
            <a:off x="257175" y="2173288"/>
            <a:ext cx="8640763" cy="4300794"/>
          </a:xfrm>
          <a:prstGeom prst="rect">
            <a:avLst/>
          </a:prstGeom>
          <a:solidFill>
            <a:srgbClr val="00CC66"/>
          </a:solidFill>
          <a:ln>
            <a:noFill/>
          </a:ln>
          <a:effectLst/>
          <a:extLst/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algn="ctr" eaLnBrk="1" hangingPunct="1">
              <a:spcBef>
                <a:spcPts val="1500"/>
              </a:spcBef>
              <a:buSzPct val="100000"/>
            </a:pPr>
            <a:r>
              <a:rPr lang="fr-FR" altLang="fr-FR" sz="2000" dirty="0">
                <a:solidFill>
                  <a:srgbClr val="000000"/>
                </a:solidFill>
                <a:latin typeface="Comic Sans MS" panose="030F0702030302020204" pitchFamily="66" charset="0"/>
              </a:rPr>
              <a:t>QUELS </a:t>
            </a:r>
            <a:r>
              <a:rPr lang="fr-FR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SUFFIXES </a:t>
            </a:r>
            <a:r>
              <a:rPr lang="fr-FR" altLang="fr-FR" sz="2000" dirty="0">
                <a:solidFill>
                  <a:srgbClr val="000000"/>
                </a:solidFill>
                <a:latin typeface="Comic Sans MS" panose="030F0702030302020204" pitchFamily="66" charset="0"/>
              </a:rPr>
              <a:t>?</a:t>
            </a:r>
            <a:r>
              <a:rPr lang="ru-RU" altLang="fr-FR" sz="2000" dirty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endParaRPr lang="fr-FR" altLang="fr-FR" sz="200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endParaRPr lang="fr-FR" altLang="fr-FR" sz="200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fr-FR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&lt; I</a:t>
            </a:r>
            <a:r>
              <a:rPr lang="fr-FR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́</a:t>
            </a:r>
            <a:r>
              <a:rPr lang="fr-FR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 &gt; </a:t>
            </a:r>
            <a:r>
              <a:rPr lang="fr-FR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= </a:t>
            </a: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-</a:t>
            </a:r>
            <a:r>
              <a:rPr lang="ru-RU" altLang="fr-FR" sz="2000" dirty="0" err="1" smtClean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и</a:t>
            </a:r>
            <a:r>
              <a:rPr lang="ru-RU" altLang="fr-FR" sz="20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 3" panose="05040102010807070707" pitchFamily="18" charset="2"/>
              </a:rPr>
              <a:t>́</a:t>
            </a:r>
            <a:r>
              <a:rPr lang="ru-RU" altLang="fr-FR" sz="2000" dirty="0" err="1" smtClean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ть</a:t>
            </a:r>
            <a:endParaRPr lang="fr-FR" altLang="fr-FR" sz="2000" dirty="0">
              <a:solidFill>
                <a:srgbClr val="000000"/>
              </a:solidFill>
              <a:latin typeface="Comic Sans MS" panose="030F0702030302020204" pitchFamily="66" charset="0"/>
              <a:sym typeface="Wingdings 3" panose="05040102010807070707" pitchFamily="18" charset="2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endParaRPr lang="ru-RU" altLang="fr-FR" sz="2000" i="1" dirty="0" smtClean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fr-FR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&lt; </a:t>
            </a: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-А</a:t>
            </a:r>
            <a:r>
              <a:rPr lang="fr-FR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́</a:t>
            </a:r>
            <a:r>
              <a:rPr lang="fr-FR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fr-FR" altLang="fr-FR" sz="2000" dirty="0">
                <a:solidFill>
                  <a:srgbClr val="000000"/>
                </a:solidFill>
                <a:latin typeface="Comic Sans MS" panose="030F0702030302020204" pitchFamily="66" charset="0"/>
              </a:rPr>
              <a:t>&gt; </a:t>
            </a:r>
            <a:r>
              <a:rPr lang="fr-FR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= </a:t>
            </a: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-</a:t>
            </a:r>
            <a:r>
              <a:rPr lang="ru-RU" altLang="fr-FR" sz="2000" dirty="0" err="1" smtClean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я</a:t>
            </a:r>
            <a:r>
              <a:rPr lang="ru-RU" altLang="fr-FR" sz="20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 3" panose="05040102010807070707" pitchFamily="18" charset="2"/>
              </a:rPr>
              <a:t>́</a:t>
            </a:r>
            <a:r>
              <a:rPr lang="ru-RU" altLang="fr-FR" sz="2000" dirty="0" err="1" smtClean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ть</a:t>
            </a:r>
            <a:r>
              <a:rPr lang="fr-FR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 / -</a:t>
            </a:r>
            <a:r>
              <a:rPr lang="ru-RU" altLang="fr-FR" sz="2000" dirty="0" err="1" smtClean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а</a:t>
            </a:r>
            <a:r>
              <a:rPr lang="ru-RU" altLang="fr-FR" sz="20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 3" panose="05040102010807070707" pitchFamily="18" charset="2"/>
              </a:rPr>
              <a:t>́</a:t>
            </a:r>
            <a:r>
              <a:rPr lang="ru-RU" altLang="fr-FR" sz="2000" dirty="0" err="1" smtClean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ть</a:t>
            </a:r>
            <a:r>
              <a:rPr lang="fr-FR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 /</a:t>
            </a: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 -</a:t>
            </a:r>
            <a:r>
              <a:rPr lang="ru-RU" altLang="fr-FR" sz="2000" dirty="0" err="1" smtClean="0">
                <a:solidFill>
                  <a:srgbClr val="FF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в</a:t>
            </a:r>
            <a:r>
              <a:rPr lang="ru-RU" altLang="fr-FR" sz="2000" dirty="0" err="1" smtClean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а</a:t>
            </a:r>
            <a:r>
              <a:rPr lang="ru-RU" altLang="fr-FR" sz="20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 3" panose="05040102010807070707" pitchFamily="18" charset="2"/>
              </a:rPr>
              <a:t>́</a:t>
            </a:r>
            <a:r>
              <a:rPr lang="ru-RU" altLang="fr-FR" sz="2000" dirty="0" err="1" smtClean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ть</a:t>
            </a:r>
            <a:endParaRPr lang="fr-FR" altLang="fr-FR" sz="2000" dirty="0" smtClean="0">
              <a:solidFill>
                <a:srgbClr val="000000"/>
              </a:solidFill>
              <a:latin typeface="Comic Sans MS" panose="030F0702030302020204" pitchFamily="66" charset="0"/>
              <a:sym typeface="Wingdings 3" panose="05040102010807070707" pitchFamily="18" charset="2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endParaRPr lang="ru-RU" altLang="fr-FR" sz="2000" dirty="0" smtClean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fr-FR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&lt; </a:t>
            </a: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-</a:t>
            </a:r>
            <a:r>
              <a:rPr lang="ru-RU" altLang="fr-FR" sz="2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́</a:t>
            </a:r>
            <a:r>
              <a:rPr lang="fr-FR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IVA </a:t>
            </a:r>
            <a:r>
              <a:rPr lang="fr-FR" altLang="fr-FR" sz="2000" dirty="0">
                <a:solidFill>
                  <a:srgbClr val="000000"/>
                </a:solidFill>
                <a:latin typeface="Comic Sans MS" panose="030F0702030302020204" pitchFamily="66" charset="0"/>
              </a:rPr>
              <a:t>&gt; </a:t>
            </a:r>
            <a:r>
              <a:rPr lang="fr-FR" altLang="fr-FR" sz="20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= </a:t>
            </a: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-</a:t>
            </a:r>
            <a:r>
              <a:rPr lang="ru-RU" altLang="fr-FR" sz="2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 3" panose="05040102010807070707" pitchFamily="18" charset="2"/>
              </a:rPr>
              <a:t>́</a:t>
            </a:r>
            <a:r>
              <a:rPr lang="ru-RU" altLang="fr-FR" sz="2000" dirty="0" err="1" smtClean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ивать</a:t>
            </a:r>
            <a:r>
              <a:rPr lang="fr-FR" altLang="fr-FR" sz="20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, </a:t>
            </a:r>
            <a:r>
              <a:rPr lang="ru-RU" altLang="fr-FR" sz="20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-</a:t>
            </a:r>
            <a:r>
              <a:rPr lang="ru-RU" altLang="fr-FR" sz="2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 3" panose="05040102010807070707" pitchFamily="18" charset="2"/>
              </a:rPr>
              <a:t>́</a:t>
            </a:r>
            <a:r>
              <a:rPr lang="ru-RU" altLang="fr-FR" sz="2000" dirty="0" err="1" smtClean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ывать</a:t>
            </a:r>
            <a:r>
              <a:rPr lang="fr-FR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 </a:t>
            </a:r>
            <a:endParaRPr lang="ru-RU" altLang="fr-FR" sz="2000" dirty="0" smtClean="0">
              <a:solidFill>
                <a:srgbClr val="000000"/>
              </a:solidFill>
              <a:latin typeface="Comic Sans MS" panose="030F0702030302020204" pitchFamily="66" charset="0"/>
              <a:sym typeface="Wingdings 3" panose="05040102010807070707" pitchFamily="18" charset="2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fr-FR" altLang="fr-FR" sz="2000" u="sng" dirty="0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  <a:sym typeface="Webdings" panose="05030102010509060703" pitchFamily="18" charset="2"/>
              </a:rPr>
              <a:t>REMARQUES</a:t>
            </a:r>
            <a:r>
              <a:rPr lang="fr-FR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  <a:sym typeface="Webdings" panose="05030102010509060703" pitchFamily="18" charset="2"/>
              </a:rPr>
              <a:t> </a:t>
            </a:r>
            <a:r>
              <a:rPr lang="fr-FR" altLang="fr-FR" sz="2000" dirty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  <a:sym typeface="Webdings" panose="05030102010509060703" pitchFamily="18" charset="2"/>
              </a:rPr>
              <a:t>:</a:t>
            </a:r>
            <a:r>
              <a:rPr lang="ru-RU" altLang="fr-FR" sz="2000" dirty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</a:rPr>
              <a:t> </a:t>
            </a:r>
            <a:r>
              <a:rPr lang="fr-FR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</a:rPr>
              <a:t>palatalisations usuelles (ou alternances, résurgences) au contact du suffixe.</a:t>
            </a: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fr-FR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</a:rPr>
              <a:t>Le verbe conserve son préverbe, pas de changement de sens.</a:t>
            </a:r>
            <a:endParaRPr lang="fr-FR" altLang="fr-FR" sz="2000" dirty="0">
              <a:solidFill>
                <a:srgbClr val="000000"/>
              </a:solidFill>
              <a:latin typeface="Comic Sans MS" panose="030F0702030302020204" pitchFamily="66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206057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"/>
          <p:cNvSpPr txBox="1">
            <a:spLocks noChangeArrowheads="1"/>
          </p:cNvSpPr>
          <p:nvPr/>
        </p:nvSpPr>
        <p:spPr bwMode="auto">
          <a:xfrm>
            <a:off x="257175" y="3457499"/>
            <a:ext cx="8640763" cy="1536700"/>
          </a:xfrm>
          <a:prstGeom prst="rect">
            <a:avLst/>
          </a:prstGeom>
          <a:solidFill>
            <a:srgbClr val="66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algn="ctr" eaLnBrk="1" hangingPunct="1">
              <a:spcBef>
                <a:spcPts val="1500"/>
              </a:spcBef>
              <a:buSzPct val="100000"/>
            </a:pPr>
            <a:r>
              <a:rPr lang="fr-FR" altLang="fr-FR" b="1" u="sng" dirty="0" smtClean="0">
                <a:solidFill>
                  <a:srgbClr val="000000"/>
                </a:solidFill>
                <a:latin typeface="Verdana" panose="020B0604030504040204" pitchFamily="34" charset="0"/>
              </a:rPr>
              <a:t>PRÉVERBATION</a:t>
            </a:r>
            <a:endParaRPr lang="fr-FR" altLang="fr-FR" b="1" u="sng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algn="ctr" eaLnBrk="1" hangingPunct="1">
              <a:spcBef>
                <a:spcPts val="1500"/>
              </a:spcBef>
              <a:buSzPct val="100000"/>
            </a:pPr>
            <a:endParaRPr lang="fr-FR" altLang="fr-FR" b="1" u="sng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fr-FR" altLang="fr-FR" dirty="0" smtClean="0">
                <a:solidFill>
                  <a:srgbClr val="000000"/>
                </a:solidFill>
                <a:latin typeface="Verdana" panose="020B0604030504040204" pitchFamily="34" charset="0"/>
              </a:rPr>
              <a:t>PRÉVERBE </a:t>
            </a:r>
            <a:r>
              <a:rPr lang="fr-FR" altLang="fr-FR" dirty="0">
                <a:solidFill>
                  <a:srgbClr val="000000"/>
                </a:solidFill>
                <a:latin typeface="Comic Sans MS" panose="030F0702030302020204" pitchFamily="66" charset="0"/>
              </a:rPr>
              <a:t>+ VERBE = </a:t>
            </a:r>
            <a:r>
              <a:rPr lang="fr-FR" altLang="fr-FR" dirty="0">
                <a:solidFill>
                  <a:srgbClr val="000000"/>
                </a:solidFill>
                <a:latin typeface="Verdana" panose="020B0604030504040204" pitchFamily="34" charset="0"/>
              </a:rPr>
              <a:t>VERBE PRÉVERBÉ </a:t>
            </a:r>
            <a:r>
              <a:rPr lang="fr-FR" altLang="fr-FR" b="1" dirty="0">
                <a:solidFill>
                  <a:srgbClr val="000000"/>
                </a:solidFill>
                <a:latin typeface="Verdana" panose="020B0604030504040204" pitchFamily="34" charset="0"/>
              </a:rPr>
              <a:t>PERFECTIF</a:t>
            </a:r>
            <a:endParaRPr lang="fr-FR" altLang="fr-FR" b="1" dirty="0">
              <a:solidFill>
                <a:srgbClr val="0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5123" name="Text Box 1"/>
          <p:cNvSpPr txBox="1">
            <a:spLocks noChangeArrowheads="1"/>
          </p:cNvSpPr>
          <p:nvPr/>
        </p:nvSpPr>
        <p:spPr bwMode="auto">
          <a:xfrm>
            <a:off x="257175" y="317500"/>
            <a:ext cx="8640763" cy="833178"/>
          </a:xfrm>
          <a:prstGeom prst="rect">
            <a:avLst/>
          </a:prstGeom>
          <a:solidFill>
            <a:srgbClr val="FFCC66"/>
          </a:solidFill>
          <a:ln>
            <a:noFill/>
          </a:ln>
          <a:effectLst/>
          <a:extLst/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algn="ctr" eaLnBrk="1" hangingPunct="1">
              <a:spcBef>
                <a:spcPts val="1500"/>
              </a:spcBef>
              <a:buSzPct val="100000"/>
            </a:pPr>
            <a:r>
              <a:rPr lang="fr-FR" altLang="fr-FR" b="1" dirty="0">
                <a:solidFill>
                  <a:srgbClr val="000000"/>
                </a:solidFill>
                <a:cs typeface="Times New Roman" panose="02020603050405020304" pitchFamily="18" charset="0"/>
              </a:rPr>
              <a:t>2 </a:t>
            </a:r>
            <a:r>
              <a:rPr lang="fr-FR" altLang="fr-FR" b="1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PROC</a:t>
            </a:r>
            <a:r>
              <a:rPr lang="fr-FR" altLang="fr-FR" b="1" dirty="0">
                <a:solidFill>
                  <a:srgbClr val="000000"/>
                </a:solidFill>
                <a:cs typeface="Times New Roman" panose="02020603050405020304" pitchFamily="18" charset="0"/>
              </a:rPr>
              <a:t>É</a:t>
            </a:r>
            <a:r>
              <a:rPr lang="fr-FR" altLang="fr-FR" b="1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DÉS </a:t>
            </a:r>
            <a:r>
              <a:rPr lang="fr-FR" altLang="fr-FR" b="1" dirty="0">
                <a:solidFill>
                  <a:srgbClr val="000000"/>
                </a:solidFill>
                <a:cs typeface="Times New Roman" panose="02020603050405020304" pitchFamily="18" charset="0"/>
              </a:rPr>
              <a:t>MORPHOLOGIQUES </a:t>
            </a:r>
            <a:r>
              <a:rPr lang="fr-FR" altLang="fr-FR" b="1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FONDAMENTAUX : PRÉVERBATION ET SUFFIXATION</a:t>
            </a:r>
            <a:endParaRPr lang="fr-FR" altLang="fr-FR" b="1" dirty="0">
              <a:solidFill>
                <a:srgbClr val="000000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Text Box 1"/>
          <p:cNvSpPr txBox="1">
            <a:spLocks noChangeArrowheads="1"/>
          </p:cNvSpPr>
          <p:nvPr/>
        </p:nvSpPr>
        <p:spPr bwMode="auto">
          <a:xfrm>
            <a:off x="257175" y="5112714"/>
            <a:ext cx="8640763" cy="1484638"/>
          </a:xfrm>
          <a:prstGeom prst="rect">
            <a:avLst/>
          </a:prstGeom>
          <a:solidFill>
            <a:srgbClr val="00CC66"/>
          </a:solidFill>
          <a:ln>
            <a:noFill/>
          </a:ln>
          <a:effectLst/>
          <a:extLst/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algn="ctr" eaLnBrk="1" hangingPunct="1">
              <a:spcBef>
                <a:spcPts val="1500"/>
              </a:spcBef>
              <a:buSzPct val="100000"/>
            </a:pPr>
            <a:r>
              <a:rPr lang="fr-FR" altLang="fr-FR" b="1" u="sng" dirty="0">
                <a:solidFill>
                  <a:srgbClr val="000000"/>
                </a:solidFill>
                <a:latin typeface="Comic Sans MS" panose="030F0702030302020204" pitchFamily="66" charset="0"/>
              </a:rPr>
              <a:t>SUFFIXATION (</a:t>
            </a:r>
            <a:r>
              <a:rPr lang="fr-FR" altLang="fr-FR" b="1" u="sng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DÉRIVATION</a:t>
            </a:r>
            <a:r>
              <a:rPr lang="fr-FR" altLang="fr-FR" b="1" u="sng" dirty="0">
                <a:solidFill>
                  <a:srgbClr val="000000"/>
                </a:solidFill>
                <a:latin typeface="Comic Sans MS" panose="030F0702030302020204" pitchFamily="66" charset="0"/>
              </a:rPr>
              <a:t>)</a:t>
            </a:r>
          </a:p>
          <a:p>
            <a:pPr algn="ctr" eaLnBrk="1" hangingPunct="1">
              <a:spcBef>
                <a:spcPts val="1125"/>
              </a:spcBef>
              <a:buSzPct val="100000"/>
            </a:pPr>
            <a:endParaRPr lang="fr-FR" altLang="fr-FR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fr-FR" altLang="fr-FR" dirty="0">
                <a:solidFill>
                  <a:srgbClr val="000000"/>
                </a:solidFill>
                <a:latin typeface="Verdana" panose="020B0604030504040204" pitchFamily="34" charset="0"/>
              </a:rPr>
              <a:t>VERBE </a:t>
            </a:r>
            <a:r>
              <a:rPr lang="fr-FR" altLang="fr-FR" dirty="0">
                <a:solidFill>
                  <a:srgbClr val="000000"/>
                </a:solidFill>
                <a:latin typeface="Comic Sans MS" panose="030F0702030302020204" pitchFamily="66" charset="0"/>
              </a:rPr>
              <a:t>+ SUFFIXE = VERBE </a:t>
            </a:r>
            <a:r>
              <a:rPr lang="fr-FR" altLang="fr-FR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DÉRIVÉ </a:t>
            </a:r>
            <a:r>
              <a:rPr lang="fr-FR" altLang="fr-FR" b="1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IMPERFECTIF</a:t>
            </a:r>
            <a:endParaRPr lang="fr-FR" altLang="fr-FR" b="1" dirty="0">
              <a:solidFill>
                <a:srgbClr val="0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Text Box 1"/>
          <p:cNvSpPr txBox="1">
            <a:spLocks noChangeArrowheads="1"/>
          </p:cNvSpPr>
          <p:nvPr/>
        </p:nvSpPr>
        <p:spPr bwMode="auto">
          <a:xfrm>
            <a:off x="257175" y="1484784"/>
            <a:ext cx="8640763" cy="1854200"/>
          </a:xfrm>
          <a:prstGeom prst="rect">
            <a:avLst/>
          </a:prstGeom>
          <a:solidFill>
            <a:srgbClr val="3399FF"/>
          </a:solidFill>
          <a:ln>
            <a:noFill/>
          </a:ln>
          <a:effectLst/>
          <a:extLst/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algn="ctr" eaLnBrk="1" hangingPunct="1">
              <a:spcBef>
                <a:spcPts val="1500"/>
              </a:spcBef>
              <a:buSzPct val="100000"/>
            </a:pPr>
            <a:r>
              <a:rPr lang="fr-FR" altLang="fr-FR" b="1" u="sng" dirty="0">
                <a:solidFill>
                  <a:srgbClr val="000000"/>
                </a:solidFill>
                <a:latin typeface="Verdana" panose="020B0604030504040204" pitchFamily="34" charset="0"/>
              </a:rPr>
              <a:t>SUFFIXATION</a:t>
            </a:r>
          </a:p>
          <a:p>
            <a:pPr algn="ctr" eaLnBrk="1" hangingPunct="1">
              <a:spcBef>
                <a:spcPts val="1125"/>
              </a:spcBef>
              <a:buSzPct val="100000"/>
            </a:pPr>
            <a:endParaRPr lang="fr-FR" altLang="fr-FR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fr-FR" altLang="fr-FR" dirty="0">
                <a:solidFill>
                  <a:srgbClr val="000000"/>
                </a:solidFill>
                <a:latin typeface="Comic Sans MS" panose="030F0702030302020204" pitchFamily="66" charset="0"/>
              </a:rPr>
              <a:t>VERBE</a:t>
            </a:r>
            <a:r>
              <a:rPr lang="fr-FR" altLang="fr-FR" dirty="0">
                <a:solidFill>
                  <a:srgbClr val="000000"/>
                </a:solidFill>
                <a:latin typeface="Verdana" panose="020B0604030504040204" pitchFamily="34" charset="0"/>
              </a:rPr>
              <a:t> + SUFFIXE STABLE </a:t>
            </a:r>
            <a:r>
              <a:rPr lang="ru-RU" altLang="fr-FR" dirty="0">
                <a:solidFill>
                  <a:srgbClr val="000000"/>
                </a:solidFill>
                <a:latin typeface="Verdana" panose="020B0604030504040204" pitchFamily="34" charset="0"/>
              </a:rPr>
              <a:t>-НУ-</a:t>
            </a:r>
            <a:r>
              <a:rPr lang="fr-FR" altLang="fr-FR" dirty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fr-FR" altLang="fr-FR" dirty="0">
                <a:solidFill>
                  <a:srgbClr val="000000"/>
                </a:solidFill>
                <a:latin typeface="Comic Sans MS" panose="030F0702030302020204" pitchFamily="66" charset="0"/>
              </a:rPr>
              <a:t> = </a:t>
            </a:r>
            <a:r>
              <a:rPr lang="fr-FR" altLang="fr-FR" dirty="0">
                <a:solidFill>
                  <a:srgbClr val="000000"/>
                </a:solidFill>
                <a:latin typeface="Verdana" panose="020B0604030504040204" pitchFamily="34" charset="0"/>
              </a:rPr>
              <a:t>VERBE </a:t>
            </a:r>
            <a:r>
              <a:rPr lang="fr-FR" altLang="fr-FR" b="1" dirty="0">
                <a:solidFill>
                  <a:srgbClr val="000000"/>
                </a:solidFill>
                <a:latin typeface="Verdana" panose="020B0604030504040204" pitchFamily="34" charset="0"/>
              </a:rPr>
              <a:t>PERFECTIF</a:t>
            </a:r>
            <a:r>
              <a:rPr lang="ru-RU" altLang="fr-FR" b="1" dirty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fr-FR" altLang="fr-FR" dirty="0" smtClean="0">
                <a:solidFill>
                  <a:srgbClr val="000000"/>
                </a:solidFill>
                <a:latin typeface="Verdana" panose="020B0604030504040204" pitchFamily="34" charset="0"/>
              </a:rPr>
              <a:t>dit </a:t>
            </a:r>
            <a:r>
              <a:rPr lang="fr-FR" altLang="fr-FR" b="1" dirty="0" smtClean="0">
                <a:solidFill>
                  <a:srgbClr val="000000"/>
                </a:solidFill>
                <a:latin typeface="Verdana" panose="020B0604030504040204" pitchFamily="34" charset="0"/>
              </a:rPr>
              <a:t>SÉMELFACTIF</a:t>
            </a:r>
            <a:endParaRPr lang="fr-FR" altLang="fr-FR" sz="1600" dirty="0">
              <a:solidFill>
                <a:srgbClr val="000000"/>
              </a:solidFill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7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1"/>
          <p:cNvSpPr txBox="1">
            <a:spLocks noChangeArrowheads="1"/>
          </p:cNvSpPr>
          <p:nvPr/>
        </p:nvSpPr>
        <p:spPr bwMode="auto">
          <a:xfrm>
            <a:off x="257175" y="331512"/>
            <a:ext cx="8640763" cy="1484638"/>
          </a:xfrm>
          <a:prstGeom prst="rect">
            <a:avLst/>
          </a:prstGeom>
          <a:solidFill>
            <a:srgbClr val="00CC66"/>
          </a:solidFill>
          <a:ln>
            <a:noFill/>
          </a:ln>
          <a:effectLst/>
          <a:extLst/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algn="ctr" eaLnBrk="1" hangingPunct="1">
              <a:spcBef>
                <a:spcPts val="1500"/>
              </a:spcBef>
              <a:buSzPct val="100000"/>
            </a:pPr>
            <a:r>
              <a:rPr lang="fr-FR" altLang="fr-FR" b="1" u="sng" dirty="0">
                <a:solidFill>
                  <a:srgbClr val="000000"/>
                </a:solidFill>
                <a:latin typeface="Comic Sans MS" panose="030F0702030302020204" pitchFamily="66" charset="0"/>
              </a:rPr>
              <a:t>SUFFIXATION (</a:t>
            </a:r>
            <a:r>
              <a:rPr lang="fr-FR" altLang="fr-FR" b="1" u="sng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D</a:t>
            </a:r>
            <a:r>
              <a:rPr lang="fr-FR" altLang="fr-FR" b="1" u="sng" dirty="0">
                <a:solidFill>
                  <a:srgbClr val="000000"/>
                </a:solidFill>
                <a:latin typeface="Comic Sans MS" panose="030F0702030302020204" pitchFamily="66" charset="0"/>
              </a:rPr>
              <a:t>É</a:t>
            </a:r>
            <a:r>
              <a:rPr lang="fr-FR" altLang="fr-FR" b="1" u="sng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RIVATION</a:t>
            </a:r>
            <a:r>
              <a:rPr lang="fr-FR" altLang="fr-FR" b="1" u="sng" dirty="0">
                <a:solidFill>
                  <a:srgbClr val="000000"/>
                </a:solidFill>
                <a:latin typeface="Comic Sans MS" panose="030F0702030302020204" pitchFamily="66" charset="0"/>
              </a:rPr>
              <a:t>)</a:t>
            </a:r>
          </a:p>
          <a:p>
            <a:pPr algn="ctr" eaLnBrk="1" hangingPunct="1">
              <a:spcBef>
                <a:spcPts val="1125"/>
              </a:spcBef>
              <a:buSzPct val="100000"/>
            </a:pPr>
            <a:endParaRPr lang="fr-FR" altLang="fr-FR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fr-FR" altLang="fr-FR" dirty="0">
                <a:solidFill>
                  <a:srgbClr val="000000"/>
                </a:solidFill>
                <a:latin typeface="Verdana" panose="020B0604030504040204" pitchFamily="34" charset="0"/>
              </a:rPr>
              <a:t>VERBE </a:t>
            </a:r>
            <a:r>
              <a:rPr lang="fr-FR" altLang="fr-FR" dirty="0">
                <a:solidFill>
                  <a:srgbClr val="000000"/>
                </a:solidFill>
                <a:latin typeface="Comic Sans MS" panose="030F0702030302020204" pitchFamily="66" charset="0"/>
              </a:rPr>
              <a:t>+ SUFFIXE = VERBE DÉRIVÉ </a:t>
            </a:r>
            <a:r>
              <a:rPr lang="fr-FR" altLang="fr-FR" b="1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IMPERFECTIF</a:t>
            </a:r>
            <a:endParaRPr lang="fr-FR" altLang="fr-FR" b="1" dirty="0">
              <a:solidFill>
                <a:srgbClr val="0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 Box 1"/>
          <p:cNvSpPr txBox="1">
            <a:spLocks noChangeArrowheads="1"/>
          </p:cNvSpPr>
          <p:nvPr/>
        </p:nvSpPr>
        <p:spPr bwMode="auto">
          <a:xfrm>
            <a:off x="257175" y="2173288"/>
            <a:ext cx="8640763" cy="3095336"/>
          </a:xfrm>
          <a:prstGeom prst="rect">
            <a:avLst/>
          </a:prstGeom>
          <a:solidFill>
            <a:srgbClr val="00CC66"/>
          </a:solidFill>
          <a:ln>
            <a:noFill/>
          </a:ln>
          <a:effectLst/>
          <a:extLst/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algn="ctr" eaLnBrk="1" hangingPunct="1">
              <a:spcBef>
                <a:spcPts val="1500"/>
              </a:spcBef>
              <a:buSzPct val="100000"/>
            </a:pPr>
            <a:r>
              <a:rPr lang="fr-FR" altLang="fr-FR" sz="2000" dirty="0">
                <a:solidFill>
                  <a:srgbClr val="000000"/>
                </a:solidFill>
                <a:latin typeface="Comic Sans MS" panose="030F0702030302020204" pitchFamily="66" charset="0"/>
              </a:rPr>
              <a:t>QUELS </a:t>
            </a:r>
            <a:r>
              <a:rPr lang="fr-FR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SUFFIXES </a:t>
            </a:r>
            <a:r>
              <a:rPr lang="fr-FR" altLang="fr-FR" sz="2000" dirty="0">
                <a:solidFill>
                  <a:srgbClr val="000000"/>
                </a:solidFill>
                <a:latin typeface="Comic Sans MS" panose="030F0702030302020204" pitchFamily="66" charset="0"/>
              </a:rPr>
              <a:t>?</a:t>
            </a:r>
            <a:r>
              <a:rPr lang="ru-RU" altLang="fr-FR" sz="2000" dirty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endParaRPr lang="fr-FR" altLang="fr-FR" sz="200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endParaRPr lang="fr-FR" altLang="fr-FR" sz="200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fr-FR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&lt; I</a:t>
            </a:r>
            <a:r>
              <a:rPr lang="fr-FR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́</a:t>
            </a:r>
            <a:r>
              <a:rPr lang="fr-FR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 &gt; </a:t>
            </a:r>
            <a:r>
              <a:rPr lang="fr-FR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= </a:t>
            </a: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-</a:t>
            </a:r>
            <a:r>
              <a:rPr lang="ru-RU" altLang="fr-FR" sz="2000" dirty="0" err="1" smtClean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и</a:t>
            </a:r>
            <a:r>
              <a:rPr lang="ru-RU" altLang="fr-FR" sz="20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 3" panose="05040102010807070707" pitchFamily="18" charset="2"/>
              </a:rPr>
              <a:t>́</a:t>
            </a:r>
            <a:r>
              <a:rPr lang="ru-RU" altLang="fr-FR" sz="2000" dirty="0" err="1" smtClean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ть</a:t>
            </a:r>
            <a:endParaRPr lang="fr-FR" altLang="fr-FR" sz="2000" dirty="0" smtClean="0">
              <a:solidFill>
                <a:srgbClr val="000000"/>
              </a:solidFill>
              <a:latin typeface="Comic Sans MS" panose="030F0702030302020204" pitchFamily="66" charset="0"/>
              <a:sym typeface="Wingdings 3" panose="05040102010807070707" pitchFamily="18" charset="2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fr-FR" altLang="fr-FR" sz="2000" i="1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(petit corpus; verbes de mouvement ou de position</a:t>
            </a:r>
            <a:r>
              <a:rPr lang="fr-FR" altLang="fr-FR" sz="2000" i="1" dirty="0" smtClean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)</a:t>
            </a:r>
          </a:p>
          <a:p>
            <a:pPr algn="ctr" eaLnBrk="1" hangingPunct="1">
              <a:spcBef>
                <a:spcPts val="1125"/>
              </a:spcBef>
              <a:buSzPct val="100000"/>
            </a:pPr>
            <a:endParaRPr lang="fr-FR" altLang="fr-FR" sz="2000" dirty="0" smtClean="0">
              <a:solidFill>
                <a:srgbClr val="000000"/>
              </a:solidFill>
              <a:latin typeface="Comic Sans MS" panose="030F0702030302020204" pitchFamily="66" charset="0"/>
              <a:sym typeface="Wingdings 3" panose="05040102010807070707" pitchFamily="18" charset="2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сесть</a:t>
            </a: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fr-FR" altLang="fr-FR" sz="20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</a:t>
            </a:r>
            <a:r>
              <a:rPr lang="ru-RU" altLang="fr-FR" sz="20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 </a:t>
            </a:r>
            <a:r>
              <a:rPr lang="ru-RU" altLang="fr-FR" sz="2000" dirty="0" err="1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  <a:sym typeface="Wingdings 3" panose="05040102010807070707" pitchFamily="18" charset="2"/>
              </a:rPr>
              <a:t>сади</a:t>
            </a:r>
            <a:r>
              <a:rPr lang="ru-RU" altLang="fr-FR" sz="2000" dirty="0" err="1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  <a:cs typeface="Arial" panose="020B0604020202020204" pitchFamily="34" charset="0"/>
                <a:sym typeface="Wingdings 3" panose="05040102010807070707" pitchFamily="18" charset="2"/>
              </a:rPr>
              <a:t>́</a:t>
            </a:r>
            <a:r>
              <a:rPr lang="ru-RU" altLang="fr-FR" sz="2000" dirty="0" err="1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  <a:sym typeface="Wingdings 3" panose="05040102010807070707" pitchFamily="18" charset="2"/>
              </a:rPr>
              <a:t>ться</a:t>
            </a:r>
            <a:endParaRPr lang="ru-RU" altLang="fr-FR" sz="2000" dirty="0" smtClean="0">
              <a:solidFill>
                <a:srgbClr val="000000"/>
              </a:solidFill>
              <a:latin typeface="Comic Sans MS" panose="030F0702030302020204" pitchFamily="66" charset="0"/>
              <a:ea typeface="Verdana" panose="020B0604030504040204" pitchFamily="34" charset="0"/>
              <a:sym typeface="Wingdings 3" panose="05040102010807070707" pitchFamily="18" charset="2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привезти</a:t>
            </a: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fr-FR" altLang="fr-FR" sz="20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</a:t>
            </a:r>
            <a:r>
              <a:rPr lang="ru-RU" altLang="fr-FR" sz="20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 </a:t>
            </a:r>
            <a:r>
              <a:rPr lang="ru-RU" altLang="fr-FR" sz="2000" dirty="0" err="1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  <a:sym typeface="Wingdings 3" panose="05040102010807070707" pitchFamily="18" charset="2"/>
              </a:rPr>
              <a:t>привози</a:t>
            </a:r>
            <a:r>
              <a:rPr lang="ru-RU" altLang="fr-FR" sz="2000" dirty="0" err="1" smtClean="0">
                <a:solidFill>
                  <a:srgbClr val="00000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Wingdings 3" panose="05040102010807070707" pitchFamily="18" charset="2"/>
              </a:rPr>
              <a:t>́</a:t>
            </a:r>
            <a:r>
              <a:rPr lang="ru-RU" altLang="fr-FR" sz="2000" dirty="0" err="1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  <a:sym typeface="Wingdings 3" panose="05040102010807070707" pitchFamily="18" charset="2"/>
              </a:rPr>
              <a:t>ть</a:t>
            </a:r>
            <a:endParaRPr lang="ru-RU" altLang="fr-FR" sz="2000" dirty="0">
              <a:solidFill>
                <a:srgbClr val="000000"/>
              </a:solidFill>
              <a:latin typeface="Comic Sans MS" panose="030F0702030302020204" pitchFamily="66" charset="0"/>
              <a:ea typeface="Verdana" panose="020B0604030504040204" pitchFamily="34" charset="0"/>
              <a:sym typeface="Wingdings 3" panose="050401020108070707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69973263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1"/>
          <p:cNvSpPr txBox="1">
            <a:spLocks noChangeArrowheads="1"/>
          </p:cNvSpPr>
          <p:nvPr/>
        </p:nvSpPr>
        <p:spPr bwMode="auto">
          <a:xfrm>
            <a:off x="257175" y="331512"/>
            <a:ext cx="8640763" cy="1484638"/>
          </a:xfrm>
          <a:prstGeom prst="rect">
            <a:avLst/>
          </a:prstGeom>
          <a:solidFill>
            <a:srgbClr val="00CC66"/>
          </a:solidFill>
          <a:ln>
            <a:noFill/>
          </a:ln>
          <a:effectLst/>
          <a:extLst/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algn="ctr" eaLnBrk="1" hangingPunct="1">
              <a:spcBef>
                <a:spcPts val="1500"/>
              </a:spcBef>
              <a:buSzPct val="100000"/>
            </a:pPr>
            <a:r>
              <a:rPr lang="fr-FR" altLang="fr-FR" b="1" u="sng" dirty="0">
                <a:solidFill>
                  <a:srgbClr val="000000"/>
                </a:solidFill>
                <a:latin typeface="Comic Sans MS" panose="030F0702030302020204" pitchFamily="66" charset="0"/>
              </a:rPr>
              <a:t>SUFFIXATION (</a:t>
            </a:r>
            <a:r>
              <a:rPr lang="fr-FR" altLang="fr-FR" b="1" u="sng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D</a:t>
            </a:r>
            <a:r>
              <a:rPr lang="fr-FR" altLang="fr-FR" b="1" u="sng" dirty="0">
                <a:solidFill>
                  <a:srgbClr val="000000"/>
                </a:solidFill>
                <a:latin typeface="Comic Sans MS" panose="030F0702030302020204" pitchFamily="66" charset="0"/>
              </a:rPr>
              <a:t>É</a:t>
            </a:r>
            <a:r>
              <a:rPr lang="fr-FR" altLang="fr-FR" b="1" u="sng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RIVATION</a:t>
            </a:r>
            <a:r>
              <a:rPr lang="fr-FR" altLang="fr-FR" b="1" u="sng" dirty="0">
                <a:solidFill>
                  <a:srgbClr val="000000"/>
                </a:solidFill>
                <a:latin typeface="Comic Sans MS" panose="030F0702030302020204" pitchFamily="66" charset="0"/>
              </a:rPr>
              <a:t>)</a:t>
            </a:r>
          </a:p>
          <a:p>
            <a:pPr algn="ctr" eaLnBrk="1" hangingPunct="1">
              <a:spcBef>
                <a:spcPts val="1125"/>
              </a:spcBef>
              <a:buSzPct val="100000"/>
            </a:pPr>
            <a:endParaRPr lang="fr-FR" altLang="fr-FR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fr-FR" altLang="fr-FR" dirty="0">
                <a:solidFill>
                  <a:srgbClr val="000000"/>
                </a:solidFill>
                <a:latin typeface="Verdana" panose="020B0604030504040204" pitchFamily="34" charset="0"/>
              </a:rPr>
              <a:t>VERBE </a:t>
            </a:r>
            <a:r>
              <a:rPr lang="fr-FR" altLang="fr-FR" dirty="0">
                <a:solidFill>
                  <a:srgbClr val="000000"/>
                </a:solidFill>
                <a:latin typeface="Comic Sans MS" panose="030F0702030302020204" pitchFamily="66" charset="0"/>
              </a:rPr>
              <a:t>+ SUFFIXE = VERBE DÉRIVÉ </a:t>
            </a:r>
            <a:r>
              <a:rPr lang="fr-FR" altLang="fr-FR" b="1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IMPERFECTIF</a:t>
            </a:r>
            <a:endParaRPr lang="fr-FR" altLang="fr-FR" b="1" dirty="0">
              <a:solidFill>
                <a:srgbClr val="0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 Box 1"/>
          <p:cNvSpPr txBox="1">
            <a:spLocks noChangeArrowheads="1"/>
          </p:cNvSpPr>
          <p:nvPr/>
        </p:nvSpPr>
        <p:spPr bwMode="auto">
          <a:xfrm>
            <a:off x="257175" y="2173288"/>
            <a:ext cx="8640763" cy="3544176"/>
          </a:xfrm>
          <a:prstGeom prst="rect">
            <a:avLst/>
          </a:prstGeom>
          <a:solidFill>
            <a:srgbClr val="00CC66"/>
          </a:solidFill>
          <a:ln>
            <a:noFill/>
          </a:ln>
          <a:effectLst/>
          <a:extLst/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algn="ctr" eaLnBrk="1" hangingPunct="1">
              <a:spcBef>
                <a:spcPts val="1500"/>
              </a:spcBef>
              <a:buSzPct val="100000"/>
            </a:pPr>
            <a:r>
              <a:rPr lang="fr-FR" altLang="fr-FR" sz="2000" dirty="0">
                <a:solidFill>
                  <a:srgbClr val="000000"/>
                </a:solidFill>
                <a:latin typeface="Comic Sans MS" panose="030F0702030302020204" pitchFamily="66" charset="0"/>
              </a:rPr>
              <a:t>QUELS </a:t>
            </a:r>
            <a:r>
              <a:rPr lang="fr-FR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SUFFIXES </a:t>
            </a:r>
            <a:r>
              <a:rPr lang="fr-FR" altLang="fr-FR" sz="2000" dirty="0">
                <a:solidFill>
                  <a:srgbClr val="000000"/>
                </a:solidFill>
                <a:latin typeface="Comic Sans MS" panose="030F0702030302020204" pitchFamily="66" charset="0"/>
              </a:rPr>
              <a:t>?</a:t>
            </a:r>
            <a:r>
              <a:rPr lang="ru-RU" altLang="fr-FR" sz="2000" dirty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endParaRPr lang="fr-FR" altLang="fr-FR" sz="200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endParaRPr lang="ru-RU" altLang="fr-FR" sz="2000" i="1" dirty="0" smtClean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fr-FR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&lt; </a:t>
            </a: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-А</a:t>
            </a:r>
            <a:r>
              <a:rPr lang="fr-FR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́</a:t>
            </a:r>
            <a:r>
              <a:rPr lang="fr-FR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fr-FR" altLang="fr-FR" sz="2000" dirty="0">
                <a:solidFill>
                  <a:srgbClr val="000000"/>
                </a:solidFill>
                <a:latin typeface="Comic Sans MS" panose="030F0702030302020204" pitchFamily="66" charset="0"/>
              </a:rPr>
              <a:t>&gt; </a:t>
            </a:r>
            <a:r>
              <a:rPr lang="fr-FR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= </a:t>
            </a: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-</a:t>
            </a:r>
            <a:r>
              <a:rPr lang="ru-RU" altLang="fr-FR" sz="2000" dirty="0" err="1" smtClean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я</a:t>
            </a:r>
            <a:r>
              <a:rPr lang="ru-RU" altLang="fr-FR" sz="20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 3" panose="05040102010807070707" pitchFamily="18" charset="2"/>
              </a:rPr>
              <a:t>́</a:t>
            </a:r>
            <a:r>
              <a:rPr lang="ru-RU" altLang="fr-FR" sz="2000" dirty="0" err="1" smtClean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ть</a:t>
            </a:r>
            <a:r>
              <a:rPr lang="fr-FR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 / -</a:t>
            </a:r>
            <a:r>
              <a:rPr lang="ru-RU" altLang="fr-FR" sz="2000" dirty="0" err="1" smtClean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а</a:t>
            </a:r>
            <a:r>
              <a:rPr lang="ru-RU" altLang="fr-FR" sz="20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 3" panose="05040102010807070707" pitchFamily="18" charset="2"/>
              </a:rPr>
              <a:t>́</a:t>
            </a:r>
            <a:r>
              <a:rPr lang="ru-RU" altLang="fr-FR" sz="2000" dirty="0" err="1" smtClean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ть</a:t>
            </a:r>
            <a:r>
              <a:rPr lang="fr-FR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 /</a:t>
            </a: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 -</a:t>
            </a:r>
            <a:r>
              <a:rPr lang="ru-RU" altLang="fr-FR" sz="2000" dirty="0" err="1" smtClean="0">
                <a:solidFill>
                  <a:srgbClr val="FF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в</a:t>
            </a:r>
            <a:r>
              <a:rPr lang="ru-RU" altLang="fr-FR" sz="2000" dirty="0" err="1" smtClean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а</a:t>
            </a:r>
            <a:r>
              <a:rPr lang="ru-RU" altLang="fr-FR" sz="20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 3" panose="05040102010807070707" pitchFamily="18" charset="2"/>
              </a:rPr>
              <a:t>́</a:t>
            </a:r>
            <a:r>
              <a:rPr lang="ru-RU" altLang="fr-FR" sz="2000" dirty="0" err="1" smtClean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ть</a:t>
            </a:r>
            <a:endParaRPr lang="fr-FR" altLang="fr-FR" sz="2000" dirty="0" smtClean="0">
              <a:solidFill>
                <a:srgbClr val="000000"/>
              </a:solidFill>
              <a:latin typeface="Comic Sans MS" panose="030F0702030302020204" pitchFamily="66" charset="0"/>
              <a:sym typeface="Wingdings 3" panose="05040102010807070707" pitchFamily="18" charset="2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fr-FR" altLang="fr-FR" sz="2000" i="1" dirty="0" smtClean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(30% - improductif)</a:t>
            </a:r>
            <a:endParaRPr lang="ru-RU" altLang="fr-FR" sz="2000" i="1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ru-RU" altLang="fr-FR" sz="2000" dirty="0" err="1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вы</a:t>
            </a:r>
            <a:r>
              <a:rPr lang="ru-RU" altLang="fr-FR" sz="2000" dirty="0" err="1" smtClean="0">
                <a:solidFill>
                  <a:srgbClr val="00000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́</a:t>
            </a:r>
            <a:r>
              <a:rPr lang="ru-RU" altLang="fr-FR" sz="2000" dirty="0" err="1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гнать</a:t>
            </a: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fr-FR" altLang="fr-FR" sz="20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</a:t>
            </a:r>
            <a:r>
              <a:rPr lang="ru-RU" altLang="fr-FR" sz="20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 </a:t>
            </a:r>
            <a:r>
              <a:rPr lang="ru-RU" altLang="fr-FR" sz="2000" dirty="0" err="1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  <a:sym typeface="Wingdings 3" panose="05040102010807070707" pitchFamily="18" charset="2"/>
              </a:rPr>
              <a:t>выгоня</a:t>
            </a:r>
            <a:r>
              <a:rPr lang="ru-RU" altLang="fr-FR" sz="2000" dirty="0" err="1" smtClean="0">
                <a:solidFill>
                  <a:srgbClr val="00000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Wingdings 3" panose="05040102010807070707" pitchFamily="18" charset="2"/>
              </a:rPr>
              <a:t>́</a:t>
            </a:r>
            <a:r>
              <a:rPr lang="ru-RU" altLang="fr-FR" sz="2000" dirty="0" err="1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  <a:sym typeface="Wingdings 3" panose="05040102010807070707" pitchFamily="18" charset="2"/>
              </a:rPr>
              <a:t>ть</a:t>
            </a:r>
            <a:endParaRPr lang="ru-RU" altLang="fr-FR" sz="2000" dirty="0">
              <a:solidFill>
                <a:srgbClr val="000000"/>
              </a:solidFill>
              <a:latin typeface="Comic Sans MS" panose="030F0702030302020204" pitchFamily="66" charset="0"/>
              <a:ea typeface="Verdana" panose="020B0604030504040204" pitchFamily="34" charset="0"/>
              <a:sym typeface="Wingdings 3" panose="05040102010807070707" pitchFamily="18" charset="2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исчезнуть</a:t>
            </a: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fr-FR" altLang="fr-FR" sz="20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</a:t>
            </a:r>
            <a:r>
              <a:rPr lang="ru-RU" altLang="fr-FR" sz="20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 </a:t>
            </a:r>
            <a:r>
              <a:rPr lang="ru-RU" altLang="fr-FR" sz="2000" dirty="0" err="1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  <a:sym typeface="Wingdings 3" panose="05040102010807070707" pitchFamily="18" charset="2"/>
              </a:rPr>
              <a:t>изчеза</a:t>
            </a:r>
            <a:r>
              <a:rPr lang="ru-RU" altLang="fr-FR" sz="2000" dirty="0" err="1" smtClean="0">
                <a:solidFill>
                  <a:srgbClr val="00000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Wingdings 3" panose="05040102010807070707" pitchFamily="18" charset="2"/>
              </a:rPr>
              <a:t>́</a:t>
            </a:r>
            <a:r>
              <a:rPr lang="ru-RU" altLang="fr-FR" sz="2000" dirty="0" err="1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  <a:sym typeface="Wingdings 3" panose="05040102010807070707" pitchFamily="18" charset="2"/>
              </a:rPr>
              <a:t>ть</a:t>
            </a:r>
            <a:endParaRPr lang="ru-RU" altLang="fr-FR" sz="2000" dirty="0">
              <a:solidFill>
                <a:srgbClr val="000000"/>
              </a:solidFill>
              <a:latin typeface="Comic Sans MS" panose="030F0702030302020204" pitchFamily="66" charset="0"/>
              <a:ea typeface="Verdana" panose="020B0604030504040204" pitchFamily="34" charset="0"/>
              <a:sym typeface="Wingdings 3" panose="05040102010807070707" pitchFamily="18" charset="2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отдать</a:t>
            </a: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fr-FR" altLang="fr-FR" sz="20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</a:t>
            </a:r>
            <a:r>
              <a:rPr lang="ru-RU" altLang="fr-FR" sz="20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 </a:t>
            </a:r>
            <a:r>
              <a:rPr lang="ru-RU" altLang="fr-FR" sz="2000" dirty="0" err="1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  <a:sym typeface="Wingdings 3" panose="05040102010807070707" pitchFamily="18" charset="2"/>
              </a:rPr>
              <a:t>отда</a:t>
            </a:r>
            <a:r>
              <a:rPr lang="ru-RU" altLang="fr-FR" sz="2000" dirty="0" err="1" smtClean="0">
                <a:solidFill>
                  <a:srgbClr val="FF0000"/>
                </a:solidFill>
                <a:latin typeface="Comic Sans MS" panose="030F0702030302020204" pitchFamily="66" charset="0"/>
                <a:ea typeface="Verdana" panose="020B0604030504040204" pitchFamily="34" charset="0"/>
                <a:sym typeface="Wingdings 3" panose="05040102010807070707" pitchFamily="18" charset="2"/>
              </a:rPr>
              <a:t>в</a:t>
            </a:r>
            <a:r>
              <a:rPr lang="ru-RU" altLang="fr-FR" sz="2000" dirty="0" err="1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  <a:sym typeface="Wingdings 3" panose="05040102010807070707" pitchFamily="18" charset="2"/>
              </a:rPr>
              <a:t>а</a:t>
            </a:r>
            <a:r>
              <a:rPr lang="ru-RU" altLang="fr-FR" sz="2000" dirty="0" err="1" smtClean="0">
                <a:solidFill>
                  <a:srgbClr val="00000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Wingdings 3" panose="05040102010807070707" pitchFamily="18" charset="2"/>
              </a:rPr>
              <a:t>́</a:t>
            </a:r>
            <a:r>
              <a:rPr lang="ru-RU" altLang="fr-FR" sz="2000" dirty="0" err="1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  <a:sym typeface="Wingdings 3" panose="05040102010807070707" pitchFamily="18" charset="2"/>
              </a:rPr>
              <a:t>ть</a:t>
            </a:r>
            <a:endParaRPr lang="ru-RU" altLang="fr-FR" sz="2000" dirty="0">
              <a:solidFill>
                <a:srgbClr val="000000"/>
              </a:solidFill>
              <a:latin typeface="Comic Sans MS" panose="030F0702030302020204" pitchFamily="66" charset="0"/>
              <a:ea typeface="Verdana" panose="020B0604030504040204" pitchFamily="34" charset="0"/>
              <a:sym typeface="Wingdings 3" panose="05040102010807070707" pitchFamily="18" charset="2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прожить</a:t>
            </a: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fr-FR" altLang="fr-FR" sz="20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</a:t>
            </a:r>
            <a:r>
              <a:rPr lang="ru-RU" altLang="fr-FR" sz="20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 </a:t>
            </a:r>
            <a:r>
              <a:rPr lang="ru-RU" altLang="fr-FR" sz="2000" dirty="0" err="1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  <a:sym typeface="Wingdings 3" panose="05040102010807070707" pitchFamily="18" charset="2"/>
              </a:rPr>
              <a:t>прожи</a:t>
            </a:r>
            <a:r>
              <a:rPr lang="ru-RU" altLang="fr-FR" sz="2000" dirty="0" err="1" smtClean="0">
                <a:solidFill>
                  <a:srgbClr val="FF0000"/>
                </a:solidFill>
                <a:latin typeface="Comic Sans MS" panose="030F0702030302020204" pitchFamily="66" charset="0"/>
                <a:ea typeface="Verdana" panose="020B0604030504040204" pitchFamily="34" charset="0"/>
                <a:sym typeface="Wingdings 3" panose="05040102010807070707" pitchFamily="18" charset="2"/>
              </a:rPr>
              <a:t>в</a:t>
            </a:r>
            <a:r>
              <a:rPr lang="ru-RU" altLang="fr-FR" sz="2000" dirty="0" err="1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  <a:sym typeface="Wingdings 3" panose="05040102010807070707" pitchFamily="18" charset="2"/>
              </a:rPr>
              <a:t>а</a:t>
            </a:r>
            <a:r>
              <a:rPr lang="ru-RU" altLang="fr-FR" sz="2000" dirty="0" err="1" smtClean="0">
                <a:solidFill>
                  <a:srgbClr val="00000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Wingdings 3" panose="05040102010807070707" pitchFamily="18" charset="2"/>
              </a:rPr>
              <a:t>́</a:t>
            </a:r>
            <a:r>
              <a:rPr lang="ru-RU" altLang="fr-FR" sz="2000" dirty="0" err="1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  <a:sym typeface="Wingdings 3" panose="05040102010807070707" pitchFamily="18" charset="2"/>
              </a:rPr>
              <a:t>ть</a:t>
            </a:r>
            <a:endParaRPr lang="ru-RU" altLang="fr-FR" sz="2000" dirty="0">
              <a:solidFill>
                <a:srgbClr val="000000"/>
              </a:solidFill>
              <a:latin typeface="Comic Sans MS" panose="030F0702030302020204" pitchFamily="66" charset="0"/>
              <a:ea typeface="Verdana" panose="020B0604030504040204" pitchFamily="34" charset="0"/>
              <a:sym typeface="Wingdings 3" panose="050401020108070707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15680197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1"/>
          <p:cNvSpPr txBox="1">
            <a:spLocks noChangeArrowheads="1"/>
          </p:cNvSpPr>
          <p:nvPr/>
        </p:nvSpPr>
        <p:spPr bwMode="auto">
          <a:xfrm>
            <a:off x="257175" y="331512"/>
            <a:ext cx="8640763" cy="1484638"/>
          </a:xfrm>
          <a:prstGeom prst="rect">
            <a:avLst/>
          </a:prstGeom>
          <a:solidFill>
            <a:srgbClr val="00CC66"/>
          </a:solidFill>
          <a:ln>
            <a:noFill/>
          </a:ln>
          <a:effectLst/>
          <a:extLst/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algn="ctr" eaLnBrk="1" hangingPunct="1">
              <a:spcBef>
                <a:spcPts val="1500"/>
              </a:spcBef>
              <a:buSzPct val="100000"/>
            </a:pPr>
            <a:r>
              <a:rPr lang="fr-FR" altLang="fr-FR" b="1" u="sng" dirty="0">
                <a:solidFill>
                  <a:srgbClr val="000000"/>
                </a:solidFill>
                <a:latin typeface="Comic Sans MS" panose="030F0702030302020204" pitchFamily="66" charset="0"/>
              </a:rPr>
              <a:t>SUFFIXATION (</a:t>
            </a:r>
            <a:r>
              <a:rPr lang="fr-FR" altLang="fr-FR" b="1" u="sng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DÉRIVATION</a:t>
            </a:r>
            <a:r>
              <a:rPr lang="fr-FR" altLang="fr-FR" b="1" u="sng" dirty="0">
                <a:solidFill>
                  <a:srgbClr val="000000"/>
                </a:solidFill>
                <a:latin typeface="Comic Sans MS" panose="030F0702030302020204" pitchFamily="66" charset="0"/>
              </a:rPr>
              <a:t>)</a:t>
            </a:r>
          </a:p>
          <a:p>
            <a:pPr algn="ctr" eaLnBrk="1" hangingPunct="1">
              <a:spcBef>
                <a:spcPts val="1125"/>
              </a:spcBef>
              <a:buSzPct val="100000"/>
            </a:pPr>
            <a:endParaRPr lang="fr-FR" altLang="fr-FR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fr-FR" altLang="fr-FR" dirty="0">
                <a:solidFill>
                  <a:srgbClr val="000000"/>
                </a:solidFill>
                <a:latin typeface="Verdana" panose="020B0604030504040204" pitchFamily="34" charset="0"/>
              </a:rPr>
              <a:t>VERBE </a:t>
            </a:r>
            <a:r>
              <a:rPr lang="fr-FR" altLang="fr-FR" dirty="0">
                <a:solidFill>
                  <a:srgbClr val="000000"/>
                </a:solidFill>
                <a:latin typeface="Comic Sans MS" panose="030F0702030302020204" pitchFamily="66" charset="0"/>
              </a:rPr>
              <a:t>+ SUFFIXE = VERBE DÉRIVÉ </a:t>
            </a:r>
            <a:r>
              <a:rPr lang="fr-FR" altLang="fr-FR" b="1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IMPERFECTIF</a:t>
            </a:r>
            <a:endParaRPr lang="fr-FR" altLang="fr-FR" b="1" dirty="0">
              <a:solidFill>
                <a:srgbClr val="0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 Box 1"/>
          <p:cNvSpPr txBox="1">
            <a:spLocks noChangeArrowheads="1"/>
          </p:cNvSpPr>
          <p:nvPr/>
        </p:nvSpPr>
        <p:spPr bwMode="auto">
          <a:xfrm>
            <a:off x="257175" y="2173288"/>
            <a:ext cx="8640763" cy="3544176"/>
          </a:xfrm>
          <a:prstGeom prst="rect">
            <a:avLst/>
          </a:prstGeom>
          <a:solidFill>
            <a:srgbClr val="00CC66"/>
          </a:solidFill>
          <a:ln>
            <a:noFill/>
          </a:ln>
          <a:effectLst/>
          <a:extLst/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algn="ctr" eaLnBrk="1" hangingPunct="1">
              <a:spcBef>
                <a:spcPts val="1500"/>
              </a:spcBef>
              <a:buSzPct val="100000"/>
            </a:pPr>
            <a:r>
              <a:rPr lang="fr-FR" altLang="fr-FR" sz="2000" dirty="0">
                <a:solidFill>
                  <a:srgbClr val="000000"/>
                </a:solidFill>
                <a:latin typeface="Comic Sans MS" panose="030F0702030302020204" pitchFamily="66" charset="0"/>
              </a:rPr>
              <a:t>QUELS </a:t>
            </a:r>
            <a:r>
              <a:rPr lang="fr-FR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SUFFIXES </a:t>
            </a:r>
            <a:r>
              <a:rPr lang="fr-FR" altLang="fr-FR" sz="2000" dirty="0">
                <a:solidFill>
                  <a:srgbClr val="000000"/>
                </a:solidFill>
                <a:latin typeface="Comic Sans MS" panose="030F0702030302020204" pitchFamily="66" charset="0"/>
              </a:rPr>
              <a:t>?</a:t>
            </a:r>
            <a:r>
              <a:rPr lang="ru-RU" altLang="fr-FR" sz="2000" dirty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endParaRPr lang="fr-FR" altLang="fr-FR" sz="200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endParaRPr lang="fr-FR" altLang="fr-FR" sz="200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fr-FR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&lt; </a:t>
            </a: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-</a:t>
            </a:r>
            <a:r>
              <a:rPr lang="ru-RU" altLang="fr-FR" sz="2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́</a:t>
            </a:r>
            <a:r>
              <a:rPr lang="fr-FR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IVA </a:t>
            </a:r>
            <a:r>
              <a:rPr lang="fr-FR" altLang="fr-FR" sz="2000" dirty="0">
                <a:solidFill>
                  <a:srgbClr val="000000"/>
                </a:solidFill>
                <a:latin typeface="Comic Sans MS" panose="030F0702030302020204" pitchFamily="66" charset="0"/>
              </a:rPr>
              <a:t>&gt; </a:t>
            </a:r>
            <a:r>
              <a:rPr lang="fr-FR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= </a:t>
            </a: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-</a:t>
            </a:r>
            <a:r>
              <a:rPr lang="ru-RU" altLang="fr-FR" sz="2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 3" panose="05040102010807070707" pitchFamily="18" charset="2"/>
              </a:rPr>
              <a:t>́</a:t>
            </a:r>
            <a:r>
              <a:rPr lang="ru-RU" altLang="fr-FR" sz="2000" dirty="0" err="1" smtClean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ивать</a:t>
            </a:r>
            <a:r>
              <a:rPr lang="fr-FR" altLang="fr-FR" sz="20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, </a:t>
            </a:r>
            <a:r>
              <a:rPr lang="ru-RU" altLang="fr-FR" sz="20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-</a:t>
            </a:r>
            <a:r>
              <a:rPr lang="ru-RU" altLang="fr-FR" sz="2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 3" panose="05040102010807070707" pitchFamily="18" charset="2"/>
              </a:rPr>
              <a:t>́</a:t>
            </a:r>
            <a:r>
              <a:rPr lang="ru-RU" altLang="fr-FR" sz="2000" dirty="0" err="1" smtClean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ывать</a:t>
            </a:r>
            <a:r>
              <a:rPr lang="fr-FR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 </a:t>
            </a:r>
            <a:endParaRPr lang="ru-RU" altLang="fr-FR" sz="2000" dirty="0" smtClean="0">
              <a:solidFill>
                <a:srgbClr val="000000"/>
              </a:solidFill>
              <a:latin typeface="Comic Sans MS" panose="030F0702030302020204" pitchFamily="66" charset="0"/>
              <a:sym typeface="Wingdings 3" panose="05040102010807070707" pitchFamily="18" charset="2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fr-FR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(70% - productif)</a:t>
            </a:r>
            <a:endParaRPr lang="ru-RU" altLang="fr-FR" sz="2000" dirty="0" smtClean="0">
              <a:solidFill>
                <a:srgbClr val="000000"/>
              </a:solidFill>
              <a:latin typeface="Comic Sans MS" panose="030F0702030302020204" pitchFamily="66" charset="0"/>
              <a:sym typeface="Wingdings 3" panose="05040102010807070707" pitchFamily="18" charset="2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стащить</a:t>
            </a: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fr-FR" altLang="fr-FR" sz="20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</a:t>
            </a:r>
            <a:r>
              <a:rPr lang="ru-RU" altLang="fr-FR" sz="20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 </a:t>
            </a:r>
            <a:r>
              <a:rPr lang="ru-RU" altLang="fr-FR" sz="2000" dirty="0" err="1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  <a:sym typeface="Wingdings 3" panose="05040102010807070707" pitchFamily="18" charset="2"/>
              </a:rPr>
              <a:t>ста</a:t>
            </a:r>
            <a:r>
              <a:rPr lang="ru-RU" altLang="fr-FR" sz="2000" dirty="0" err="1" smtClean="0">
                <a:solidFill>
                  <a:srgbClr val="00000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Wingdings 3" panose="05040102010807070707" pitchFamily="18" charset="2"/>
              </a:rPr>
              <a:t>́</a:t>
            </a:r>
            <a:r>
              <a:rPr lang="ru-RU" altLang="fr-FR" sz="2000" dirty="0" err="1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  <a:sym typeface="Wingdings 3" panose="05040102010807070707" pitchFamily="18" charset="2"/>
              </a:rPr>
              <a:t>скивать</a:t>
            </a:r>
            <a:endParaRPr lang="ru-RU" altLang="fr-FR" sz="2000" dirty="0">
              <a:solidFill>
                <a:srgbClr val="000000"/>
              </a:solidFill>
              <a:latin typeface="Comic Sans MS" panose="030F0702030302020204" pitchFamily="66" charset="0"/>
              <a:ea typeface="Verdana" panose="020B0604030504040204" pitchFamily="34" charset="0"/>
              <a:sym typeface="Wingdings 3" panose="05040102010807070707" pitchFamily="18" charset="2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озвучить</a:t>
            </a: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fr-FR" altLang="fr-FR" sz="20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</a:t>
            </a:r>
            <a:r>
              <a:rPr lang="ru-RU" altLang="fr-FR" sz="20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 </a:t>
            </a:r>
            <a:r>
              <a:rPr lang="ru-RU" altLang="fr-FR" sz="2000" dirty="0" err="1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  <a:sym typeface="Wingdings 3" panose="05040102010807070707" pitchFamily="18" charset="2"/>
              </a:rPr>
              <a:t>озву</a:t>
            </a:r>
            <a:r>
              <a:rPr lang="ru-RU" altLang="fr-FR" sz="2000" dirty="0" err="1" smtClean="0">
                <a:solidFill>
                  <a:srgbClr val="00000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Wingdings 3" panose="05040102010807070707" pitchFamily="18" charset="2"/>
              </a:rPr>
              <a:t>́</a:t>
            </a:r>
            <a:r>
              <a:rPr lang="ru-RU" altLang="fr-FR" sz="2000" dirty="0" err="1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  <a:sym typeface="Wingdings 3" panose="05040102010807070707" pitchFamily="18" charset="2"/>
              </a:rPr>
              <a:t>чивать</a:t>
            </a:r>
            <a:endParaRPr lang="fr-FR" altLang="fr-FR" sz="2000" dirty="0" smtClean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взглянуть</a:t>
            </a: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fr-FR" altLang="fr-FR" sz="20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</a:t>
            </a:r>
            <a:r>
              <a:rPr lang="ru-RU" altLang="fr-FR" sz="20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 </a:t>
            </a:r>
            <a:r>
              <a:rPr lang="ru-RU" altLang="fr-FR" sz="2000" dirty="0" err="1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  <a:sym typeface="Wingdings 3" panose="05040102010807070707" pitchFamily="18" charset="2"/>
              </a:rPr>
              <a:t>взгля</a:t>
            </a:r>
            <a:r>
              <a:rPr lang="ru-RU" altLang="fr-FR" sz="2000" dirty="0" err="1" smtClean="0">
                <a:solidFill>
                  <a:srgbClr val="00000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Wingdings 3" panose="05040102010807070707" pitchFamily="18" charset="2"/>
              </a:rPr>
              <a:t>́</a:t>
            </a:r>
            <a:r>
              <a:rPr lang="ru-RU" altLang="fr-FR" sz="2000" dirty="0" err="1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  <a:sym typeface="Wingdings 3" panose="05040102010807070707" pitchFamily="18" charset="2"/>
              </a:rPr>
              <a:t>дывать</a:t>
            </a:r>
            <a:endParaRPr lang="fr-FR" altLang="fr-FR" sz="2000" dirty="0" smtClean="0">
              <a:solidFill>
                <a:srgbClr val="000000"/>
              </a:solidFill>
              <a:latin typeface="Comic Sans MS" panose="030F0702030302020204" pitchFamily="66" charset="0"/>
              <a:ea typeface="Verdana" panose="020B0604030504040204" pitchFamily="34" charset="0"/>
              <a:sym typeface="Wingdings 3" panose="05040102010807070707" pitchFamily="18" charset="2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просмотреть</a:t>
            </a: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fr-FR" altLang="fr-FR" sz="20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</a:t>
            </a:r>
            <a:r>
              <a:rPr lang="ru-RU" altLang="fr-FR" sz="20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 </a:t>
            </a:r>
            <a:r>
              <a:rPr lang="ru-RU" altLang="fr-FR" sz="2000" dirty="0" err="1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  <a:sym typeface="Wingdings 3" panose="05040102010807070707" pitchFamily="18" charset="2"/>
              </a:rPr>
              <a:t>просм</a:t>
            </a:r>
            <a:r>
              <a:rPr lang="ru-RU" altLang="fr-FR" sz="2000" dirty="0" err="1" smtClean="0">
                <a:solidFill>
                  <a:srgbClr val="FF0000"/>
                </a:solidFill>
                <a:latin typeface="Comic Sans MS" panose="030F0702030302020204" pitchFamily="66" charset="0"/>
                <a:ea typeface="Verdana" panose="020B0604030504040204" pitchFamily="34" charset="0"/>
                <a:sym typeface="Wingdings 3" panose="05040102010807070707" pitchFamily="18" charset="2"/>
              </a:rPr>
              <a:t>а</a:t>
            </a:r>
            <a:r>
              <a:rPr lang="ru-RU" altLang="fr-FR" sz="2000" dirty="0" err="1" smtClean="0">
                <a:solidFill>
                  <a:srgbClr val="FF000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Wingdings 3" panose="05040102010807070707" pitchFamily="18" charset="2"/>
              </a:rPr>
              <a:t>́</a:t>
            </a:r>
            <a:r>
              <a:rPr lang="ru-RU" altLang="fr-FR" sz="2000" dirty="0" err="1" smtClean="0">
                <a:solidFill>
                  <a:schemeClr val="tx1"/>
                </a:solidFill>
                <a:latin typeface="Comic Sans MS" panose="030F0702030302020204" pitchFamily="66" charset="0"/>
                <a:ea typeface="Verdana" panose="020B0604030504040204" pitchFamily="34" charset="0"/>
                <a:sym typeface="Wingdings 3" panose="05040102010807070707" pitchFamily="18" charset="2"/>
              </a:rPr>
              <a:t>т</a:t>
            </a:r>
            <a:r>
              <a:rPr lang="ru-RU" altLang="fr-FR" sz="2000" dirty="0" err="1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  <a:sym typeface="Wingdings 3" panose="05040102010807070707" pitchFamily="18" charset="2"/>
              </a:rPr>
              <a:t>ривать</a:t>
            </a:r>
            <a:endParaRPr lang="ru-RU" altLang="fr-FR" sz="2000" dirty="0">
              <a:solidFill>
                <a:srgbClr val="000000"/>
              </a:solidFill>
              <a:latin typeface="Comic Sans MS" panose="030F0702030302020204" pitchFamily="66" charset="0"/>
              <a:ea typeface="Verdana" panose="020B0604030504040204" pitchFamily="34" charset="0"/>
              <a:sym typeface="Wingdings 3" panose="050401020108070707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70223903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ext Box 1"/>
          <p:cNvSpPr txBox="1">
            <a:spLocks noChangeArrowheads="1"/>
          </p:cNvSpPr>
          <p:nvPr/>
        </p:nvSpPr>
        <p:spPr bwMode="auto">
          <a:xfrm>
            <a:off x="257175" y="317500"/>
            <a:ext cx="8640763" cy="463846"/>
          </a:xfrm>
          <a:prstGeom prst="rect">
            <a:avLst/>
          </a:prstGeom>
          <a:solidFill>
            <a:srgbClr val="FFCC66"/>
          </a:solidFill>
          <a:ln>
            <a:noFill/>
          </a:ln>
          <a:effectLst/>
          <a:extLst/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algn="ctr" eaLnBrk="1" hangingPunct="1">
              <a:spcBef>
                <a:spcPts val="1500"/>
              </a:spcBef>
              <a:buSzPct val="100000"/>
            </a:pPr>
            <a:r>
              <a:rPr lang="fr-FR" altLang="fr-FR" b="1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IRREGULARITES </a:t>
            </a:r>
            <a:endParaRPr lang="fr-FR" altLang="fr-FR" b="1" dirty="0">
              <a:solidFill>
                <a:srgbClr val="000000"/>
              </a:solidFill>
              <a:cs typeface="Times New Roman" panose="02020603050405020304" pitchFamily="18" charset="0"/>
            </a:endParaRPr>
          </a:p>
        </p:txBody>
      </p:sp>
      <p:sp>
        <p:nvSpPr>
          <p:cNvPr id="8" name="Text Box 1"/>
          <p:cNvSpPr txBox="1">
            <a:spLocks noChangeArrowheads="1"/>
          </p:cNvSpPr>
          <p:nvPr/>
        </p:nvSpPr>
        <p:spPr bwMode="auto">
          <a:xfrm>
            <a:off x="257175" y="836712"/>
            <a:ext cx="8640763" cy="5942269"/>
          </a:xfrm>
          <a:prstGeom prst="rect">
            <a:avLst/>
          </a:prstGeom>
          <a:solidFill>
            <a:srgbClr val="FFCC66"/>
          </a:solidFill>
          <a:ln>
            <a:noFill/>
          </a:ln>
          <a:effectLst/>
          <a:extLst/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algn="ctr" eaLnBrk="1" hangingPunct="1">
              <a:spcBef>
                <a:spcPts val="0"/>
              </a:spcBef>
              <a:buSzPct val="100000"/>
            </a:pP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уволить</a:t>
            </a: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fr-FR" altLang="fr-FR" sz="20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</a:t>
            </a:r>
            <a:r>
              <a:rPr lang="ru-RU" altLang="fr-FR" sz="20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</a:rPr>
              <a:t>уволь</a:t>
            </a:r>
            <a:r>
              <a:rPr lang="ru-RU" altLang="fr-FR" sz="2000" dirty="0" smtClean="0">
                <a:solidFill>
                  <a:srgbClr val="FF0000"/>
                </a:solidFill>
                <a:latin typeface="Comic Sans MS" panose="030F0702030302020204" pitchFamily="66" charset="0"/>
                <a:ea typeface="Verdana" panose="020B0604030504040204" pitchFamily="34" charset="0"/>
              </a:rPr>
              <a:t>н</a:t>
            </a: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</a:rPr>
              <a:t>ять</a:t>
            </a:r>
          </a:p>
          <a:p>
            <a:pPr algn="ctr" eaLnBrk="1" hangingPunct="1">
              <a:spcBef>
                <a:spcPts val="0"/>
              </a:spcBef>
              <a:buSzPct val="100000"/>
            </a:pP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покинуть</a:t>
            </a: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fr-FR" altLang="fr-FR" sz="20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</a:t>
            </a:r>
            <a:r>
              <a:rPr lang="ru-RU" altLang="fr-FR" sz="20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</a:rPr>
              <a:t>покидать</a:t>
            </a:r>
          </a:p>
          <a:p>
            <a:pPr algn="ctr" eaLnBrk="1" hangingPunct="1">
              <a:spcBef>
                <a:spcPts val="0"/>
              </a:spcBef>
              <a:buSzPct val="100000"/>
            </a:pP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купить</a:t>
            </a: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fr-FR" altLang="fr-FR" sz="20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</a:t>
            </a:r>
            <a:r>
              <a:rPr lang="ru-RU" altLang="fr-FR" sz="20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  <a:sym typeface="Wingdings 3" panose="05040102010807070707" pitchFamily="18" charset="2"/>
              </a:rPr>
              <a:t>покупать</a:t>
            </a:r>
          </a:p>
          <a:p>
            <a:pPr algn="ctr" eaLnBrk="1" hangingPunct="1">
              <a:spcBef>
                <a:spcPts val="0"/>
              </a:spcBef>
              <a:buSzPct val="100000"/>
            </a:pPr>
            <a:r>
              <a:rPr lang="ru-RU" altLang="fr-FR" sz="2000" dirty="0" smtClean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у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сомниться</a:t>
            </a: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fr-FR" altLang="fr-FR" sz="20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</a:t>
            </a:r>
            <a:r>
              <a:rPr lang="ru-RU" altLang="fr-FR" sz="20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</a:rPr>
              <a:t>сомн</a:t>
            </a:r>
            <a:r>
              <a:rPr lang="ru-RU" altLang="fr-FR" sz="2000" dirty="0" smtClean="0">
                <a:solidFill>
                  <a:srgbClr val="FF0000"/>
                </a:solidFill>
                <a:latin typeface="Comic Sans MS" panose="030F0702030302020204" pitchFamily="66" charset="0"/>
                <a:ea typeface="Verdana" panose="020B0604030504040204" pitchFamily="34" charset="0"/>
              </a:rPr>
              <a:t>е</a:t>
            </a: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</a:rPr>
              <a:t>ваться</a:t>
            </a:r>
            <a:endParaRPr lang="fr-FR" altLang="fr-FR" sz="2000" dirty="0" smtClean="0">
              <a:solidFill>
                <a:srgbClr val="000000"/>
              </a:solidFill>
              <a:latin typeface="Comic Sans MS" panose="030F0702030302020204" pitchFamily="66" charset="0"/>
              <a:ea typeface="Verdana" panose="020B0604030504040204" pitchFamily="34" charset="0"/>
            </a:endParaRPr>
          </a:p>
          <a:p>
            <a:pPr algn="ctr" eaLnBrk="1" hangingPunct="1">
              <a:spcBef>
                <a:spcPts val="0"/>
              </a:spcBef>
              <a:buSzPct val="100000"/>
            </a:pPr>
            <a:r>
              <a:rPr lang="ru-RU" altLang="fr-FR" sz="2000" dirty="0" smtClean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</a:t>
            </a:r>
            <a:r>
              <a:rPr lang="ru-RU" altLang="fr-FR" sz="2000" dirty="0" err="1" smtClean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у</a:t>
            </a:r>
            <a:r>
              <a:rPr lang="ru-RU" altLang="fr-FR" sz="2000" dirty="0" err="1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па́сть</a:t>
            </a: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fr-FR" altLang="fr-FR" sz="20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</a:t>
            </a:r>
            <a:r>
              <a:rPr lang="ru-RU" altLang="fr-FR" sz="20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 </a:t>
            </a:r>
            <a:r>
              <a:rPr lang="ru-RU" altLang="fr-FR" sz="2000" dirty="0" err="1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</a:rPr>
              <a:t>п</a:t>
            </a:r>
            <a:r>
              <a:rPr lang="ru-RU" altLang="fr-FR" sz="2000" dirty="0" err="1" smtClean="0">
                <a:solidFill>
                  <a:srgbClr val="FF0000"/>
                </a:solidFill>
                <a:latin typeface="Comic Sans MS" panose="030F0702030302020204" pitchFamily="66" charset="0"/>
                <a:ea typeface="Verdana" panose="020B0604030504040204" pitchFamily="34" charset="0"/>
              </a:rPr>
              <a:t>а́</a:t>
            </a:r>
            <a:r>
              <a:rPr lang="ru-RU" altLang="fr-FR" sz="2000" dirty="0" err="1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</a:rPr>
              <a:t>дать</a:t>
            </a:r>
            <a:endParaRPr lang="ru-RU" altLang="fr-FR" sz="2000" dirty="0" smtClean="0">
              <a:solidFill>
                <a:srgbClr val="000000"/>
              </a:solidFill>
              <a:latin typeface="Comic Sans MS" panose="030F0702030302020204" pitchFamily="66" charset="0"/>
              <a:ea typeface="Verdana" panose="020B0604030504040204" pitchFamily="34" charset="0"/>
            </a:endParaRPr>
          </a:p>
          <a:p>
            <a:pPr algn="ctr" eaLnBrk="1" hangingPunct="1">
              <a:spcBef>
                <a:spcPts val="0"/>
              </a:spcBef>
              <a:buSzPct val="100000"/>
            </a:pP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</a:rPr>
              <a:t>       </a:t>
            </a:r>
            <a:r>
              <a:rPr lang="fr-FR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</a:rPr>
              <a:t>  </a:t>
            </a: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</a:rPr>
              <a:t>стрелять</a:t>
            </a: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fr-FR" altLang="fr-FR" sz="20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</a:t>
            </a:r>
            <a:r>
              <a:rPr lang="ru-RU" altLang="fr-FR" sz="20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 </a:t>
            </a:r>
            <a:r>
              <a:rPr lang="ru-RU" altLang="fr-FR" sz="2000" dirty="0" err="1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sym typeface="Wingdings 3" panose="05040102010807070707" pitchFamily="18" charset="2"/>
              </a:rPr>
              <a:t>вы</a:t>
            </a:r>
            <a:r>
              <a:rPr lang="ru-RU" altLang="fr-FR" sz="2000" dirty="0" err="1" smtClean="0">
                <a:solidFill>
                  <a:srgbClr val="00000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Wingdings 3" panose="05040102010807070707" pitchFamily="18" charset="2"/>
              </a:rPr>
              <a:t>́</a:t>
            </a:r>
            <a:r>
              <a:rPr lang="ru-RU" altLang="fr-FR" sz="2000" dirty="0" err="1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sym typeface="Wingdings 3" panose="05040102010807070707" pitchFamily="18" charset="2"/>
              </a:rPr>
              <a:t>стрел</a:t>
            </a:r>
            <a:r>
              <a:rPr lang="ru-RU" altLang="fr-FR" sz="2000" dirty="0" err="1" smtClean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sym typeface="Wingdings 3" panose="05040102010807070707" pitchFamily="18" charset="2"/>
              </a:rPr>
              <a:t>и</a:t>
            </a:r>
            <a:r>
              <a:rPr lang="ru-RU" altLang="fr-FR" sz="2000" dirty="0" err="1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sym typeface="Wingdings 3" panose="05040102010807070707" pitchFamily="18" charset="2"/>
              </a:rPr>
              <a:t>ть</a:t>
            </a:r>
            <a:endParaRPr lang="fr-FR" altLang="fr-FR" sz="2000" dirty="0" smtClean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  <a:sym typeface="Wingdings 3" panose="05040102010807070707" pitchFamily="18" charset="2"/>
            </a:endParaRPr>
          </a:p>
          <a:p>
            <a:pPr algn="ctr" eaLnBrk="1" hangingPunct="1">
              <a:spcBef>
                <a:spcPts val="0"/>
              </a:spcBef>
              <a:buSzPct val="100000"/>
            </a:pP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      кусать </a:t>
            </a:r>
            <a:r>
              <a:rPr lang="fr-FR" altLang="fr-FR" sz="20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</a:t>
            </a:r>
            <a:r>
              <a:rPr lang="ru-RU" altLang="fr-FR" sz="20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 </a:t>
            </a:r>
            <a:r>
              <a:rPr lang="ru-RU" altLang="fr-FR" sz="20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укус</a:t>
            </a:r>
            <a:r>
              <a:rPr lang="ru-RU" altLang="fr-FR" sz="20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и</a:t>
            </a:r>
            <a:r>
              <a:rPr lang="ru-RU" altLang="fr-FR" sz="20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ть</a:t>
            </a:r>
          </a:p>
          <a:p>
            <a:pPr algn="ctr" eaLnBrk="1" hangingPunct="1">
              <a:spcBef>
                <a:spcPts val="0"/>
              </a:spcBef>
              <a:buSzPct val="100000"/>
            </a:pP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      ронять </a:t>
            </a:r>
            <a:r>
              <a:rPr lang="fr-FR" altLang="fr-FR" sz="20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</a:t>
            </a:r>
            <a:r>
              <a:rPr lang="ru-RU" altLang="fr-FR" sz="20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урон</a:t>
            </a:r>
            <a:r>
              <a:rPr lang="ru-RU" altLang="fr-FR" sz="2000" dirty="0" smtClean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и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ть</a:t>
            </a:r>
          </a:p>
          <a:p>
            <a:pPr algn="ctr" eaLnBrk="1" hangingPunct="1">
              <a:spcBef>
                <a:spcPts val="0"/>
              </a:spcBef>
              <a:buSzPct val="100000"/>
            </a:pP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        сажать </a:t>
            </a:r>
            <a:r>
              <a:rPr lang="fr-FR" altLang="fr-FR" sz="20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</a:t>
            </a:r>
            <a:r>
              <a:rPr lang="ru-RU" altLang="fr-FR" sz="20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посад</a:t>
            </a:r>
            <a:r>
              <a:rPr lang="ru-RU" altLang="fr-FR" sz="2000" dirty="0" smtClean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и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ть</a:t>
            </a:r>
            <a:endParaRPr lang="ru-RU" altLang="fr-FR" sz="20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 eaLnBrk="1" hangingPunct="1">
              <a:spcBef>
                <a:spcPts val="0"/>
              </a:spcBef>
              <a:buSzPct val="100000"/>
            </a:pPr>
            <a:r>
              <a:rPr lang="fr-FR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</a:rPr>
              <a:t>      </a:t>
            </a:r>
            <a:r>
              <a:rPr lang="fr-FR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</a:rPr>
              <a:t>  </a:t>
            </a: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</a:rPr>
              <a:t>кл</a:t>
            </a:r>
            <a:r>
              <a:rPr lang="ru-RU" altLang="fr-FR" sz="2000" dirty="0" smtClean="0">
                <a:solidFill>
                  <a:srgbClr val="FF0000"/>
                </a:solidFill>
                <a:latin typeface="Comic Sans MS" panose="030F0702030302020204" pitchFamily="66" charset="0"/>
                <a:ea typeface="Verdana" panose="020B0604030504040204" pitchFamily="34" charset="0"/>
              </a:rPr>
              <a:t>а</a:t>
            </a: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</a:rPr>
              <a:t>няться</a:t>
            </a:r>
            <a:r>
              <a:rPr lang="fr-FR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</a:rPr>
              <a:t> </a:t>
            </a:r>
            <a:r>
              <a:rPr lang="fr-FR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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поклон</a:t>
            </a:r>
            <a:r>
              <a:rPr lang="ru-RU" altLang="fr-FR" sz="2000" dirty="0" smtClean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и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ться</a:t>
            </a:r>
          </a:p>
          <a:p>
            <a:pPr algn="ctr" eaLnBrk="1" hangingPunct="1">
              <a:spcBef>
                <a:spcPts val="0"/>
              </a:spcBef>
              <a:buSzPct val="100000"/>
            </a:pP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</a:rPr>
              <a:t>       вешать</a:t>
            </a:r>
            <a:r>
              <a:rPr lang="fr-FR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</a:rPr>
              <a:t> </a:t>
            </a:r>
            <a:r>
              <a:rPr lang="fr-FR" altLang="fr-FR" sz="20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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повес</a:t>
            </a:r>
            <a:r>
              <a:rPr lang="ru-RU" altLang="fr-FR" sz="2000" dirty="0" smtClean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и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ть</a:t>
            </a:r>
            <a:endParaRPr lang="ru-RU" altLang="fr-FR" sz="20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 eaLnBrk="1" hangingPunct="1">
              <a:spcBef>
                <a:spcPts val="0"/>
              </a:spcBef>
              <a:buSzPct val="100000"/>
            </a:pP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 </a:t>
            </a:r>
            <a:r>
              <a:rPr lang="ru-RU" altLang="fr-FR" sz="2000" u="sng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зайти</a:t>
            </a:r>
            <a:r>
              <a:rPr lang="fr-FR" altLang="fr-FR" sz="2000" u="sng" dirty="0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</a:rPr>
              <a:t> </a:t>
            </a:r>
            <a:r>
              <a:rPr lang="fr-FR" altLang="fr-FR" sz="2000" u="sng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 </a:t>
            </a:r>
            <a:r>
              <a:rPr lang="ru-RU" altLang="fr-FR" sz="2000" u="sng" dirty="0" smtClean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за</a:t>
            </a:r>
            <a:r>
              <a:rPr lang="ru-RU" altLang="fr-FR" sz="2000" u="sng" dirty="0" smtClean="0">
                <a:solidFill>
                  <a:srgbClr val="FF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ход</a:t>
            </a:r>
            <a:r>
              <a:rPr lang="ru-RU" altLang="fr-FR" sz="2000" u="sng" dirty="0" smtClean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ить</a:t>
            </a:r>
            <a:endParaRPr lang="fr-FR" altLang="fr-FR" sz="2000" u="sng" dirty="0" smtClean="0">
              <a:solidFill>
                <a:srgbClr val="000000"/>
              </a:solidFill>
              <a:latin typeface="Comic Sans MS" panose="030F0702030302020204" pitchFamily="66" charset="0"/>
              <a:sym typeface="Wingdings 3" panose="05040102010807070707" pitchFamily="18" charset="2"/>
            </a:endParaRPr>
          </a:p>
          <a:p>
            <a:pPr algn="ctr" eaLnBrk="1" hangingPunct="1">
              <a:spcBef>
                <a:spcPts val="0"/>
              </a:spcBef>
              <a:buSzPct val="100000"/>
            </a:pP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sym typeface="Wingdings 3" panose="05040102010807070707" pitchFamily="18" charset="2"/>
              </a:rPr>
              <a:t>положить</a:t>
            </a:r>
            <a:r>
              <a:rPr lang="ru-RU" altLang="fr-FR" sz="2000" dirty="0">
                <a:solidFill>
                  <a:srgbClr val="000000"/>
                </a:solidFill>
                <a:latin typeface="Comic Sans MS" panose="030F0702030302020204" pitchFamily="66" charset="0"/>
              </a:rPr>
              <a:t> / </a:t>
            </a:r>
            <a:r>
              <a:rPr lang="ru-RU" altLang="fr-FR" sz="2000" dirty="0" smtClean="0">
                <a:solidFill>
                  <a:srgbClr val="FF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класть</a:t>
            </a:r>
            <a:endParaRPr lang="fr-FR" altLang="fr-FR" sz="2000" dirty="0" smtClean="0">
              <a:solidFill>
                <a:srgbClr val="FF0000"/>
              </a:solidFill>
              <a:latin typeface="Comic Sans MS" panose="030F0702030302020204" pitchFamily="66" charset="0"/>
              <a:sym typeface="Wingdings 3" panose="05040102010807070707" pitchFamily="18" charset="2"/>
            </a:endParaRPr>
          </a:p>
          <a:p>
            <a:pPr algn="ctr" eaLnBrk="1" hangingPunct="1">
              <a:spcBef>
                <a:spcPts val="0"/>
              </a:spcBef>
              <a:buSzPct val="100000"/>
            </a:pP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sym typeface="Wingdings 3" panose="05040102010807070707" pitchFamily="18" charset="2"/>
              </a:rPr>
              <a:t>      </a:t>
            </a:r>
            <a:r>
              <a:rPr lang="ru-RU" altLang="fr-FR" sz="2000" u="sng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sym typeface="Wingdings 3" panose="05040102010807070707" pitchFamily="18" charset="2"/>
              </a:rPr>
              <a:t>доложить</a:t>
            </a:r>
            <a:r>
              <a:rPr lang="fr-FR" altLang="fr-FR" sz="2000" u="sng" dirty="0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</a:rPr>
              <a:t> </a:t>
            </a:r>
            <a:r>
              <a:rPr lang="fr-FR" altLang="fr-FR" sz="2000" u="sng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 </a:t>
            </a:r>
            <a:r>
              <a:rPr lang="ru-RU" altLang="fr-FR" sz="2000" u="sng" dirty="0" smtClean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до</a:t>
            </a:r>
            <a:r>
              <a:rPr lang="ru-RU" altLang="fr-FR" sz="2000" u="sng" dirty="0" smtClean="0">
                <a:solidFill>
                  <a:srgbClr val="FF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клад</a:t>
            </a:r>
            <a:r>
              <a:rPr lang="ru-RU" altLang="fr-FR" sz="2000" u="sng" dirty="0" smtClean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ывать</a:t>
            </a:r>
            <a:endParaRPr lang="fr-FR" altLang="fr-FR" sz="2000" u="sng" dirty="0">
              <a:solidFill>
                <a:srgbClr val="000000"/>
              </a:solidFill>
              <a:latin typeface="Comic Sans MS" panose="030F0702030302020204" pitchFamily="66" charset="0"/>
              <a:sym typeface="Wingdings 3" panose="05040102010807070707" pitchFamily="18" charset="2"/>
            </a:endParaRPr>
          </a:p>
          <a:p>
            <a:pPr algn="ctr" eaLnBrk="1" hangingPunct="1">
              <a:spcBef>
                <a:spcPts val="0"/>
              </a:spcBef>
              <a:buSzPct val="100000"/>
            </a:pP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взять</a:t>
            </a: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 / </a:t>
            </a:r>
            <a:r>
              <a:rPr lang="ru-RU" altLang="fr-FR" sz="20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брать</a:t>
            </a:r>
          </a:p>
          <a:p>
            <a:pPr algn="ctr" eaLnBrk="1" hangingPunct="1">
              <a:spcBef>
                <a:spcPts val="0"/>
              </a:spcBef>
              <a:buSzPct val="100000"/>
            </a:pP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 ловить</a:t>
            </a: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ru-RU" altLang="fr-FR" sz="2000" dirty="0">
                <a:solidFill>
                  <a:srgbClr val="000000"/>
                </a:solidFill>
                <a:latin typeface="Comic Sans MS" panose="030F0702030302020204" pitchFamily="66" charset="0"/>
              </a:rPr>
              <a:t>/ </a:t>
            </a:r>
            <a:r>
              <a:rPr lang="ru-RU" altLang="fr-FR" sz="20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поймать</a:t>
            </a:r>
            <a:endParaRPr lang="ru-RU" altLang="fr-FR" sz="20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algn="ctr" eaLnBrk="1" hangingPunct="1">
              <a:spcBef>
                <a:spcPts val="0"/>
              </a:spcBef>
              <a:buSzPct val="100000"/>
            </a:pP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     лечь </a:t>
            </a:r>
            <a:r>
              <a:rPr lang="ru-RU" altLang="fr-FR" sz="2000" dirty="0">
                <a:solidFill>
                  <a:srgbClr val="000000"/>
                </a:solidFill>
                <a:latin typeface="Comic Sans MS" panose="030F0702030302020204" pitchFamily="66" charset="0"/>
              </a:rPr>
              <a:t>/ </a:t>
            </a: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ложить</a:t>
            </a:r>
            <a:r>
              <a:rPr lang="ru-RU" altLang="fr-FR" sz="20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ся</a:t>
            </a:r>
          </a:p>
          <a:p>
            <a:pPr algn="ctr" eaLnBrk="1" hangingPunct="1">
              <a:spcBef>
                <a:spcPts val="0"/>
              </a:spcBef>
              <a:buSzPct val="100000"/>
            </a:pP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   сесть</a:t>
            </a: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ru-RU" altLang="fr-FR" sz="2000" dirty="0">
                <a:solidFill>
                  <a:srgbClr val="000000"/>
                </a:solidFill>
                <a:latin typeface="Comic Sans MS" panose="030F0702030302020204" pitchFamily="66" charset="0"/>
              </a:rPr>
              <a:t>/ </a:t>
            </a: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садить</a:t>
            </a:r>
            <a:r>
              <a:rPr lang="ru-RU" altLang="fr-FR" sz="20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ся</a:t>
            </a:r>
          </a:p>
          <a:p>
            <a:pPr algn="ctr" eaLnBrk="1" hangingPunct="1">
              <a:spcBef>
                <a:spcPts val="0"/>
              </a:spcBef>
              <a:buSzPct val="100000"/>
            </a:pP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       стать </a:t>
            </a:r>
            <a:r>
              <a:rPr lang="ru-RU" altLang="fr-FR" sz="2000" dirty="0">
                <a:solidFill>
                  <a:srgbClr val="000000"/>
                </a:solidFill>
                <a:latin typeface="Comic Sans MS" panose="030F0702030302020204" pitchFamily="66" charset="0"/>
              </a:rPr>
              <a:t>/ </a:t>
            </a: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становить</a:t>
            </a:r>
            <a:r>
              <a:rPr lang="ru-RU" altLang="fr-FR" sz="20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ся</a:t>
            </a:r>
            <a:endParaRPr lang="ru-RU" altLang="fr-FR" sz="20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560269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1000" fill="hold"/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1000" fill="hold"/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1000" fill="hold"/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1000" fill="hold"/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1000" fill="hold"/>
                                        <p:tgtEl>
                                          <p:spTgt spid="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1000" fill="hold"/>
                                        <p:tgtEl>
                                          <p:spTgt spid="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1000" fill="hold"/>
                                        <p:tgtEl>
                                          <p:spTgt spid="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1000" fill="hold"/>
                                        <p:tgtEl>
                                          <p:spTgt spid="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1000" fill="hold"/>
                                        <p:tgtEl>
                                          <p:spTgt spid="8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1000" fill="hold"/>
                                        <p:tgtEl>
                                          <p:spTgt spid="8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1000" fill="hold"/>
                                        <p:tgtEl>
                                          <p:spTgt spid="8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1000" fill="hold"/>
                                        <p:tgtEl>
                                          <p:spTgt spid="8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1000" fill="hold"/>
                                        <p:tgtEl>
                                          <p:spTgt spid="8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1000" fill="hold"/>
                                        <p:tgtEl>
                                          <p:spTgt spid="8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1000" fill="hold"/>
                                        <p:tgtEl>
                                          <p:spTgt spid="8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1000" fill="hold"/>
                                        <p:tgtEl>
                                          <p:spTgt spid="8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914400"/>
            <a:ext cx="7620000" cy="5029200"/>
          </a:xfrm>
          <a:prstGeom prst="rect">
            <a:avLst/>
          </a:prstGeom>
        </p:spPr>
      </p:pic>
      <p:sp>
        <p:nvSpPr>
          <p:cNvPr id="112643" name="AutoShape 2"/>
          <p:cNvSpPr>
            <a:spLocks noChangeArrowheads="1"/>
          </p:cNvSpPr>
          <p:nvPr/>
        </p:nvSpPr>
        <p:spPr bwMode="auto">
          <a:xfrm>
            <a:off x="4932040" y="188640"/>
            <a:ext cx="4032250" cy="1692275"/>
          </a:xfrm>
          <a:prstGeom prst="wedgeEllipseCallout">
            <a:avLst>
              <a:gd name="adj1" fmla="val -79712"/>
              <a:gd name="adj2" fmla="val 90725"/>
            </a:avLst>
          </a:prstGeom>
          <a:solidFill>
            <a:srgbClr val="FFCC66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algn="ctr" eaLnBrk="1" hangingPunct="1">
              <a:buSzPct val="100000"/>
              <a:defRPr/>
            </a:pPr>
            <a:r>
              <a:rPr lang="ru-RU" altLang="fr-FR" sz="3600" smtClean="0">
                <a:solidFill>
                  <a:srgbClr val="000000"/>
                </a:solidFill>
                <a:latin typeface="+mn-lt"/>
              </a:rPr>
              <a:t>ВОПРОСЫ </a:t>
            </a:r>
            <a:r>
              <a:rPr lang="ru-RU" altLang="fr-FR" sz="3600" dirty="0" smtClean="0">
                <a:solidFill>
                  <a:srgbClr val="000000"/>
                </a:solidFill>
                <a:latin typeface="+mn-lt"/>
              </a:rPr>
              <a:t>ЕСТЬ?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ext Box 1"/>
          <p:cNvSpPr txBox="1">
            <a:spLocks noChangeArrowheads="1"/>
          </p:cNvSpPr>
          <p:nvPr/>
        </p:nvSpPr>
        <p:spPr bwMode="auto">
          <a:xfrm>
            <a:off x="257175" y="317500"/>
            <a:ext cx="8640763" cy="1394870"/>
          </a:xfrm>
          <a:prstGeom prst="rect">
            <a:avLst/>
          </a:prstGeom>
          <a:solidFill>
            <a:srgbClr val="FFCC66"/>
          </a:solidFill>
          <a:ln>
            <a:noFill/>
          </a:ln>
          <a:effectLst/>
          <a:extLst/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algn="ctr" eaLnBrk="1" hangingPunct="1">
              <a:spcBef>
                <a:spcPts val="1500"/>
              </a:spcBef>
              <a:buSzPct val="100000"/>
            </a:pPr>
            <a:r>
              <a:rPr lang="fr-FR" altLang="fr-FR" b="1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EXERCICES</a:t>
            </a:r>
          </a:p>
          <a:p>
            <a:pPr algn="ctr" eaLnBrk="1" hangingPunct="1">
              <a:spcBef>
                <a:spcPts val="1500"/>
              </a:spcBef>
              <a:buSzPct val="100000"/>
            </a:pPr>
            <a:r>
              <a:rPr lang="fr-FR" altLang="fr-FR" i="1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Trouver l’aspect du verbe, puis le couple aspectuel correspondant. Traduire.</a:t>
            </a:r>
            <a:endParaRPr lang="fr-FR" altLang="fr-FR" i="1" dirty="0">
              <a:solidFill>
                <a:srgbClr val="000000"/>
              </a:solidFill>
              <a:cs typeface="Times New Roman" panose="02020603050405020304" pitchFamily="18" charset="0"/>
            </a:endParaRPr>
          </a:p>
        </p:txBody>
      </p:sp>
      <p:sp>
        <p:nvSpPr>
          <p:cNvPr id="8" name="Text Box 1"/>
          <p:cNvSpPr txBox="1">
            <a:spLocks noChangeArrowheads="1"/>
          </p:cNvSpPr>
          <p:nvPr/>
        </p:nvSpPr>
        <p:spPr bwMode="auto">
          <a:xfrm>
            <a:off x="257175" y="1844824"/>
            <a:ext cx="8640763" cy="4803495"/>
          </a:xfrm>
          <a:prstGeom prst="rect">
            <a:avLst/>
          </a:prstGeom>
          <a:solidFill>
            <a:srgbClr val="FFCC66"/>
          </a:solidFill>
          <a:ln>
            <a:noFill/>
          </a:ln>
          <a:effectLst/>
          <a:extLst/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algn="just" eaLnBrk="1" hangingPunct="1">
              <a:spcBef>
                <a:spcPts val="0"/>
              </a:spcBef>
              <a:buSzPct val="100000"/>
            </a:pPr>
            <a:r>
              <a:rPr lang="ru-RU" altLang="fr-FR" sz="1800" dirty="0" smtClean="0">
                <a:solidFill>
                  <a:srgbClr val="000000"/>
                </a:solidFill>
                <a:latin typeface="+mn-lt"/>
              </a:rPr>
              <a:t>обуть</a:t>
            </a:r>
            <a:r>
              <a:rPr lang="fr-FR" altLang="fr-FR" sz="1800" dirty="0" smtClean="0">
                <a:solidFill>
                  <a:srgbClr val="000000"/>
                </a:solidFill>
                <a:latin typeface="+mn-lt"/>
              </a:rPr>
              <a:t> 			</a:t>
            </a:r>
          </a:p>
          <a:p>
            <a:pPr algn="just" eaLnBrk="1" hangingPunct="1">
              <a:spcBef>
                <a:spcPts val="0"/>
              </a:spcBef>
              <a:buSzPct val="100000"/>
            </a:pPr>
            <a:r>
              <a:rPr lang="ru-RU" altLang="fr-FR" sz="1800" dirty="0" smtClean="0">
                <a:solidFill>
                  <a:srgbClr val="000000"/>
                </a:solidFill>
                <a:latin typeface="+mn-lt"/>
              </a:rPr>
              <a:t>поджигать</a:t>
            </a:r>
            <a:r>
              <a:rPr lang="fr-FR" altLang="fr-FR" sz="1800" dirty="0" smtClean="0">
                <a:solidFill>
                  <a:srgbClr val="000000"/>
                </a:solidFill>
                <a:latin typeface="+mn-lt"/>
              </a:rPr>
              <a:t> 		</a:t>
            </a:r>
          </a:p>
          <a:p>
            <a:pPr algn="just" eaLnBrk="1" hangingPunct="1">
              <a:spcBef>
                <a:spcPts val="0"/>
              </a:spcBef>
              <a:buSzPct val="100000"/>
            </a:pPr>
            <a:r>
              <a:rPr lang="ru-RU" altLang="fr-FR" sz="1800" dirty="0" smtClean="0">
                <a:solidFill>
                  <a:srgbClr val="000000"/>
                </a:solidFill>
                <a:latin typeface="+mn-lt"/>
              </a:rPr>
              <a:t>вычесть </a:t>
            </a:r>
            <a:r>
              <a:rPr lang="fr-FR" altLang="fr-FR" sz="1800" dirty="0" smtClean="0">
                <a:solidFill>
                  <a:srgbClr val="000000"/>
                </a:solidFill>
                <a:latin typeface="+mn-lt"/>
              </a:rPr>
              <a:t>			</a:t>
            </a:r>
          </a:p>
          <a:p>
            <a:pPr algn="just" eaLnBrk="1" hangingPunct="1">
              <a:spcBef>
                <a:spcPts val="0"/>
              </a:spcBef>
              <a:buSzPct val="100000"/>
            </a:pPr>
            <a:r>
              <a:rPr lang="ru-RU" altLang="fr-FR" sz="1800" dirty="0" smtClean="0">
                <a:solidFill>
                  <a:srgbClr val="000000"/>
                </a:solidFill>
                <a:latin typeface="+mn-lt"/>
              </a:rPr>
              <a:t>снижать </a:t>
            </a:r>
            <a:r>
              <a:rPr lang="fr-FR" altLang="fr-FR" sz="1800" dirty="0" smtClean="0">
                <a:solidFill>
                  <a:srgbClr val="000000"/>
                </a:solidFill>
                <a:latin typeface="+mn-lt"/>
              </a:rPr>
              <a:t>			</a:t>
            </a:r>
          </a:p>
          <a:p>
            <a:pPr algn="just" eaLnBrk="1" hangingPunct="1">
              <a:spcBef>
                <a:spcPts val="0"/>
              </a:spcBef>
              <a:buSzPct val="100000"/>
            </a:pPr>
            <a:r>
              <a:rPr lang="ru-RU" altLang="fr-FR" sz="1800" dirty="0" smtClean="0">
                <a:solidFill>
                  <a:srgbClr val="000000"/>
                </a:solidFill>
                <a:latin typeface="+mn-lt"/>
              </a:rPr>
              <a:t>стереть </a:t>
            </a:r>
            <a:r>
              <a:rPr lang="fr-FR" altLang="fr-FR" sz="1800" dirty="0" smtClean="0">
                <a:solidFill>
                  <a:srgbClr val="000000"/>
                </a:solidFill>
                <a:latin typeface="+mn-lt"/>
              </a:rPr>
              <a:t>			</a:t>
            </a:r>
          </a:p>
          <a:p>
            <a:pPr algn="just" eaLnBrk="1" hangingPunct="1">
              <a:spcBef>
                <a:spcPts val="0"/>
              </a:spcBef>
              <a:buSzPct val="100000"/>
            </a:pPr>
            <a:r>
              <a:rPr lang="ru-RU" altLang="fr-FR" sz="1800" dirty="0" smtClean="0">
                <a:solidFill>
                  <a:srgbClr val="000000"/>
                </a:solidFill>
                <a:latin typeface="+mn-lt"/>
              </a:rPr>
              <a:t>потрясти </a:t>
            </a:r>
            <a:r>
              <a:rPr lang="fr-FR" altLang="fr-FR" sz="1800" dirty="0" smtClean="0">
                <a:solidFill>
                  <a:srgbClr val="000000"/>
                </a:solidFill>
                <a:latin typeface="+mn-lt"/>
              </a:rPr>
              <a:t>		</a:t>
            </a:r>
          </a:p>
          <a:p>
            <a:pPr algn="just" eaLnBrk="1" hangingPunct="1">
              <a:spcBef>
                <a:spcPts val="0"/>
              </a:spcBef>
              <a:buSzPct val="100000"/>
            </a:pPr>
            <a:r>
              <a:rPr lang="ru-RU" altLang="fr-FR" sz="1800" dirty="0" smtClean="0">
                <a:solidFill>
                  <a:srgbClr val="000000"/>
                </a:solidFill>
                <a:latin typeface="+mn-lt"/>
              </a:rPr>
              <a:t>переписать </a:t>
            </a:r>
            <a:r>
              <a:rPr lang="fr-FR" altLang="fr-FR" sz="1800" dirty="0" smtClean="0">
                <a:solidFill>
                  <a:srgbClr val="000000"/>
                </a:solidFill>
                <a:latin typeface="+mn-lt"/>
              </a:rPr>
              <a:t>		</a:t>
            </a:r>
          </a:p>
          <a:p>
            <a:pPr algn="just" eaLnBrk="1" hangingPunct="1">
              <a:spcBef>
                <a:spcPts val="0"/>
              </a:spcBef>
              <a:buSzPct val="100000"/>
            </a:pPr>
            <a:r>
              <a:rPr lang="ru-RU" altLang="fr-FR" sz="1800" dirty="0" smtClean="0">
                <a:solidFill>
                  <a:srgbClr val="000000"/>
                </a:solidFill>
                <a:latin typeface="+mn-lt"/>
              </a:rPr>
              <a:t>истолковывать </a:t>
            </a:r>
            <a:r>
              <a:rPr lang="fr-FR" altLang="fr-FR" sz="1800" dirty="0" smtClean="0">
                <a:solidFill>
                  <a:srgbClr val="000000"/>
                </a:solidFill>
                <a:latin typeface="+mn-lt"/>
              </a:rPr>
              <a:t>		</a:t>
            </a:r>
          </a:p>
          <a:p>
            <a:pPr algn="just" eaLnBrk="1" hangingPunct="1">
              <a:spcBef>
                <a:spcPts val="0"/>
              </a:spcBef>
              <a:buSzPct val="100000"/>
            </a:pPr>
            <a:r>
              <a:rPr lang="ru-RU" altLang="fr-FR" sz="1800" dirty="0" smtClean="0">
                <a:solidFill>
                  <a:srgbClr val="000000"/>
                </a:solidFill>
                <a:latin typeface="+mn-lt"/>
              </a:rPr>
              <a:t>обработать </a:t>
            </a:r>
            <a:r>
              <a:rPr lang="fr-FR" altLang="fr-FR" sz="1800" dirty="0" smtClean="0">
                <a:solidFill>
                  <a:srgbClr val="000000"/>
                </a:solidFill>
                <a:latin typeface="+mn-lt"/>
              </a:rPr>
              <a:t>		</a:t>
            </a:r>
          </a:p>
          <a:p>
            <a:pPr algn="just" eaLnBrk="1" hangingPunct="1">
              <a:spcBef>
                <a:spcPts val="0"/>
              </a:spcBef>
              <a:buSzPct val="100000"/>
            </a:pPr>
            <a:r>
              <a:rPr lang="ru-RU" altLang="fr-FR" sz="1800" dirty="0" smtClean="0">
                <a:solidFill>
                  <a:srgbClr val="000000"/>
                </a:solidFill>
                <a:latin typeface="+mn-lt"/>
              </a:rPr>
              <a:t>вырезать </a:t>
            </a:r>
            <a:r>
              <a:rPr lang="fr-FR" altLang="fr-FR" sz="1800" dirty="0" smtClean="0">
                <a:solidFill>
                  <a:srgbClr val="000000"/>
                </a:solidFill>
                <a:latin typeface="+mn-lt"/>
              </a:rPr>
              <a:t>		</a:t>
            </a:r>
          </a:p>
          <a:p>
            <a:pPr algn="just" eaLnBrk="1" hangingPunct="1">
              <a:spcBef>
                <a:spcPts val="0"/>
              </a:spcBef>
              <a:buSzPct val="100000"/>
            </a:pPr>
            <a:r>
              <a:rPr lang="ru-RU" altLang="fr-FR" sz="1800" dirty="0" smtClean="0">
                <a:solidFill>
                  <a:srgbClr val="000000"/>
                </a:solidFill>
              </a:rPr>
              <a:t>подобрать </a:t>
            </a:r>
            <a:r>
              <a:rPr lang="fr-FR" altLang="fr-FR" sz="1800" dirty="0" smtClean="0">
                <a:solidFill>
                  <a:srgbClr val="000000"/>
                </a:solidFill>
              </a:rPr>
              <a:t>		</a:t>
            </a:r>
          </a:p>
          <a:p>
            <a:pPr algn="just" eaLnBrk="1" hangingPunct="1">
              <a:spcBef>
                <a:spcPts val="0"/>
              </a:spcBef>
              <a:buSzPct val="100000"/>
            </a:pPr>
            <a:r>
              <a:rPr lang="ru-RU" altLang="fr-FR" sz="1800" dirty="0" smtClean="0">
                <a:solidFill>
                  <a:srgbClr val="000000"/>
                </a:solidFill>
              </a:rPr>
              <a:t>вызвать </a:t>
            </a:r>
            <a:r>
              <a:rPr lang="fr-FR" altLang="fr-FR" sz="1800" dirty="0" smtClean="0">
                <a:solidFill>
                  <a:srgbClr val="000000"/>
                </a:solidFill>
              </a:rPr>
              <a:t>			</a:t>
            </a:r>
          </a:p>
          <a:p>
            <a:pPr algn="just" eaLnBrk="1" hangingPunct="1">
              <a:spcBef>
                <a:spcPts val="0"/>
              </a:spcBef>
              <a:buSzPct val="100000"/>
            </a:pPr>
            <a:r>
              <a:rPr lang="ru-RU" altLang="fr-FR" sz="1800" dirty="0" smtClean="0">
                <a:solidFill>
                  <a:srgbClr val="000000"/>
                </a:solidFill>
              </a:rPr>
              <a:t>приготовить </a:t>
            </a:r>
            <a:r>
              <a:rPr lang="fr-FR" altLang="fr-FR" sz="1800" dirty="0" smtClean="0">
                <a:solidFill>
                  <a:srgbClr val="000000"/>
                </a:solidFill>
              </a:rPr>
              <a:t>	</a:t>
            </a:r>
          </a:p>
          <a:p>
            <a:pPr algn="just" eaLnBrk="1" hangingPunct="1">
              <a:spcBef>
                <a:spcPts val="0"/>
              </a:spcBef>
              <a:buSzPct val="100000"/>
            </a:pPr>
            <a:r>
              <a:rPr lang="ru-RU" altLang="fr-FR" sz="1800" dirty="0" smtClean="0">
                <a:solidFill>
                  <a:srgbClr val="000000"/>
                </a:solidFill>
              </a:rPr>
              <a:t>обменивать </a:t>
            </a:r>
            <a:r>
              <a:rPr lang="fr-FR" altLang="fr-FR" sz="1800" dirty="0" smtClean="0">
                <a:solidFill>
                  <a:srgbClr val="000000"/>
                </a:solidFill>
              </a:rPr>
              <a:t>		</a:t>
            </a:r>
          </a:p>
          <a:p>
            <a:pPr algn="just" eaLnBrk="1" hangingPunct="1">
              <a:spcBef>
                <a:spcPts val="0"/>
              </a:spcBef>
              <a:buSzPct val="100000"/>
            </a:pPr>
            <a:r>
              <a:rPr lang="ru-RU" altLang="fr-FR" sz="1800" dirty="0" smtClean="0">
                <a:solidFill>
                  <a:srgbClr val="000000"/>
                </a:solidFill>
              </a:rPr>
              <a:t>разложить </a:t>
            </a:r>
            <a:r>
              <a:rPr lang="fr-FR" altLang="fr-FR" sz="1800" dirty="0" smtClean="0">
                <a:solidFill>
                  <a:srgbClr val="000000"/>
                </a:solidFill>
              </a:rPr>
              <a:t>		</a:t>
            </a:r>
          </a:p>
          <a:p>
            <a:pPr algn="just" eaLnBrk="1" hangingPunct="1">
              <a:spcBef>
                <a:spcPts val="0"/>
              </a:spcBef>
              <a:buSzPct val="100000"/>
            </a:pPr>
            <a:r>
              <a:rPr lang="ru-RU" altLang="fr-FR" sz="1800" dirty="0" smtClean="0">
                <a:solidFill>
                  <a:srgbClr val="000000"/>
                </a:solidFill>
              </a:rPr>
              <a:t>облететь </a:t>
            </a:r>
            <a:r>
              <a:rPr lang="fr-FR" altLang="fr-FR" sz="1800" dirty="0" smtClean="0">
                <a:solidFill>
                  <a:srgbClr val="000000"/>
                </a:solidFill>
              </a:rPr>
              <a:t>		</a:t>
            </a:r>
          </a:p>
          <a:p>
            <a:pPr algn="just" eaLnBrk="1" hangingPunct="1">
              <a:spcBef>
                <a:spcPts val="0"/>
              </a:spcBef>
              <a:buSzPct val="100000"/>
            </a:pPr>
            <a:r>
              <a:rPr lang="ru-RU" altLang="fr-FR" sz="1800" dirty="0" smtClean="0">
                <a:solidFill>
                  <a:srgbClr val="000000"/>
                </a:solidFill>
              </a:rPr>
              <a:t>вытащить </a:t>
            </a:r>
            <a:r>
              <a:rPr lang="fr-FR" altLang="fr-FR" sz="1800" dirty="0" smtClean="0">
                <a:solidFill>
                  <a:srgbClr val="000000"/>
                </a:solidFill>
              </a:rPr>
              <a:t>		</a:t>
            </a:r>
            <a:endParaRPr lang="ru-RU" altLang="fr-FR" sz="1800" dirty="0">
              <a:solidFill>
                <a:srgbClr val="000000"/>
              </a:solidFill>
            </a:endParaRPr>
          </a:p>
        </p:txBody>
      </p:sp>
      <p:sp>
        <p:nvSpPr>
          <p:cNvPr id="9" name="Text Box 1"/>
          <p:cNvSpPr txBox="1">
            <a:spLocks noChangeArrowheads="1"/>
          </p:cNvSpPr>
          <p:nvPr/>
        </p:nvSpPr>
        <p:spPr bwMode="auto">
          <a:xfrm>
            <a:off x="2915817" y="1844824"/>
            <a:ext cx="5982122" cy="4803495"/>
          </a:xfrm>
          <a:prstGeom prst="rect">
            <a:avLst/>
          </a:prstGeom>
          <a:solidFill>
            <a:srgbClr val="FFCC66"/>
          </a:solidFill>
          <a:ln>
            <a:noFill/>
          </a:ln>
          <a:effectLst/>
          <a:extLst/>
        </p:spPr>
        <p:txBody>
          <a:bodyPr wrap="squar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algn="just" eaLnBrk="1" hangingPunct="1">
              <a:spcBef>
                <a:spcPts val="0"/>
              </a:spcBef>
              <a:buSzPct val="100000"/>
            </a:pPr>
            <a:r>
              <a:rPr lang="fr-FR" altLang="fr-FR" sz="1800" dirty="0" smtClean="0">
                <a:solidFill>
                  <a:srgbClr val="000000"/>
                </a:solidFill>
                <a:latin typeface="+mn-lt"/>
              </a:rPr>
              <a:t>	</a:t>
            </a:r>
            <a:r>
              <a:rPr lang="ru-RU" altLang="fr-FR" sz="1800" dirty="0" smtClean="0">
                <a:solidFill>
                  <a:srgbClr val="000000"/>
                </a:solidFill>
                <a:latin typeface="+mn-lt"/>
              </a:rPr>
              <a:t>обувать </a:t>
            </a:r>
            <a:r>
              <a:rPr lang="fr-FR" altLang="fr-FR" sz="1800" dirty="0" smtClean="0">
                <a:solidFill>
                  <a:srgbClr val="000000"/>
                </a:solidFill>
                <a:latin typeface="+mn-lt"/>
              </a:rPr>
              <a:t>				chausser</a:t>
            </a:r>
          </a:p>
          <a:p>
            <a:pPr algn="just" eaLnBrk="1" hangingPunct="1">
              <a:spcBef>
                <a:spcPts val="0"/>
              </a:spcBef>
              <a:buSzPct val="100000"/>
            </a:pPr>
            <a:r>
              <a:rPr lang="ru-RU" altLang="fr-FR" sz="1800" dirty="0" smtClean="0">
                <a:solidFill>
                  <a:srgbClr val="000000"/>
                </a:solidFill>
                <a:latin typeface="+mn-lt"/>
              </a:rPr>
              <a:t>поджечь</a:t>
            </a:r>
            <a:r>
              <a:rPr lang="fr-FR" altLang="fr-FR" sz="1800" dirty="0" smtClean="0">
                <a:solidFill>
                  <a:srgbClr val="000000"/>
                </a:solidFill>
                <a:latin typeface="+mn-lt"/>
              </a:rPr>
              <a:t>	</a:t>
            </a:r>
            <a:r>
              <a:rPr lang="ru-RU" altLang="fr-FR" sz="1800" dirty="0" smtClean="0">
                <a:solidFill>
                  <a:srgbClr val="000000"/>
                </a:solidFill>
                <a:latin typeface="+mn-lt"/>
              </a:rPr>
              <a:t> </a:t>
            </a:r>
            <a:r>
              <a:rPr lang="fr-FR" altLang="fr-FR" sz="1800" dirty="0" smtClean="0">
                <a:solidFill>
                  <a:srgbClr val="000000"/>
                </a:solidFill>
                <a:latin typeface="+mn-lt"/>
              </a:rPr>
              <a:t>			incendier</a:t>
            </a:r>
          </a:p>
          <a:p>
            <a:pPr algn="just" eaLnBrk="1" hangingPunct="1">
              <a:spcBef>
                <a:spcPts val="0"/>
              </a:spcBef>
              <a:buSzPct val="100000"/>
            </a:pPr>
            <a:r>
              <a:rPr lang="fr-FR" altLang="fr-FR" sz="1800" dirty="0" smtClean="0">
                <a:solidFill>
                  <a:srgbClr val="000000"/>
                </a:solidFill>
                <a:latin typeface="+mn-lt"/>
              </a:rPr>
              <a:t>	</a:t>
            </a:r>
            <a:r>
              <a:rPr lang="ru-RU" altLang="fr-FR" sz="1800" dirty="0" smtClean="0">
                <a:solidFill>
                  <a:srgbClr val="000000"/>
                </a:solidFill>
                <a:latin typeface="+mn-lt"/>
              </a:rPr>
              <a:t>вычитать </a:t>
            </a:r>
            <a:r>
              <a:rPr lang="fr-FR" altLang="fr-FR" sz="1800" dirty="0" smtClean="0">
                <a:solidFill>
                  <a:srgbClr val="000000"/>
                </a:solidFill>
                <a:latin typeface="+mn-lt"/>
              </a:rPr>
              <a:t>			soustraire</a:t>
            </a:r>
          </a:p>
          <a:p>
            <a:pPr algn="just" eaLnBrk="1" hangingPunct="1">
              <a:spcBef>
                <a:spcPts val="0"/>
              </a:spcBef>
              <a:buSzPct val="100000"/>
            </a:pPr>
            <a:r>
              <a:rPr lang="fr-FR" altLang="fr-FR" sz="1800" dirty="0" smtClean="0">
                <a:solidFill>
                  <a:srgbClr val="000000"/>
                </a:solidFill>
                <a:latin typeface="+mn-lt"/>
              </a:rPr>
              <a:t>	</a:t>
            </a:r>
            <a:r>
              <a:rPr lang="ru-RU" altLang="fr-FR" sz="1800" dirty="0" smtClean="0">
                <a:solidFill>
                  <a:srgbClr val="000000"/>
                </a:solidFill>
                <a:latin typeface="+mn-lt"/>
              </a:rPr>
              <a:t>снизить</a:t>
            </a:r>
            <a:r>
              <a:rPr lang="fr-FR" altLang="fr-FR" sz="1800" dirty="0" smtClean="0">
                <a:solidFill>
                  <a:srgbClr val="000000"/>
                </a:solidFill>
                <a:latin typeface="+mn-lt"/>
              </a:rPr>
              <a:t>				baisser </a:t>
            </a:r>
          </a:p>
          <a:p>
            <a:pPr algn="just" eaLnBrk="1" hangingPunct="1">
              <a:spcBef>
                <a:spcPts val="0"/>
              </a:spcBef>
              <a:buSzPct val="100000"/>
            </a:pPr>
            <a:r>
              <a:rPr lang="fr-FR" altLang="fr-FR" sz="1800" dirty="0" smtClean="0">
                <a:solidFill>
                  <a:srgbClr val="000000"/>
                </a:solidFill>
                <a:latin typeface="+mn-lt"/>
              </a:rPr>
              <a:t>	</a:t>
            </a:r>
            <a:r>
              <a:rPr lang="ru-RU" altLang="fr-FR" sz="1800" dirty="0" smtClean="0">
                <a:solidFill>
                  <a:srgbClr val="000000"/>
                </a:solidFill>
                <a:latin typeface="+mn-lt"/>
              </a:rPr>
              <a:t>стирать </a:t>
            </a:r>
            <a:r>
              <a:rPr lang="fr-FR" altLang="fr-FR" sz="1800" dirty="0" smtClean="0">
                <a:solidFill>
                  <a:srgbClr val="000000"/>
                </a:solidFill>
                <a:latin typeface="+mn-lt"/>
              </a:rPr>
              <a:t>				essuyer</a:t>
            </a:r>
            <a:endParaRPr lang="ru-RU" altLang="fr-FR" sz="1800" dirty="0" smtClean="0">
              <a:solidFill>
                <a:srgbClr val="000000"/>
              </a:solidFill>
              <a:latin typeface="+mn-lt"/>
            </a:endParaRPr>
          </a:p>
          <a:p>
            <a:pPr algn="just" eaLnBrk="1" hangingPunct="1">
              <a:spcBef>
                <a:spcPts val="0"/>
              </a:spcBef>
              <a:buSzPct val="100000"/>
            </a:pPr>
            <a:r>
              <a:rPr lang="fr-FR" altLang="fr-FR" sz="1800" dirty="0" smtClean="0">
                <a:solidFill>
                  <a:srgbClr val="000000"/>
                </a:solidFill>
                <a:latin typeface="+mn-lt"/>
              </a:rPr>
              <a:t>	</a:t>
            </a:r>
            <a:r>
              <a:rPr lang="ru-RU" altLang="fr-FR" sz="1800" dirty="0" smtClean="0">
                <a:solidFill>
                  <a:srgbClr val="000000"/>
                </a:solidFill>
                <a:latin typeface="+mn-lt"/>
              </a:rPr>
              <a:t>потрясать </a:t>
            </a:r>
            <a:r>
              <a:rPr lang="fr-FR" altLang="fr-FR" sz="1800" dirty="0" smtClean="0">
                <a:solidFill>
                  <a:srgbClr val="000000"/>
                </a:solidFill>
                <a:latin typeface="+mn-lt"/>
              </a:rPr>
              <a:t>			secouer</a:t>
            </a:r>
            <a:endParaRPr lang="ru-RU" altLang="fr-FR" sz="1800" dirty="0" smtClean="0">
              <a:solidFill>
                <a:srgbClr val="000000"/>
              </a:solidFill>
              <a:latin typeface="+mn-lt"/>
            </a:endParaRPr>
          </a:p>
          <a:p>
            <a:pPr algn="just" eaLnBrk="1" hangingPunct="1">
              <a:spcBef>
                <a:spcPts val="0"/>
              </a:spcBef>
              <a:buSzPct val="100000"/>
            </a:pPr>
            <a:r>
              <a:rPr lang="fr-FR" altLang="fr-FR" sz="1800" dirty="0" smtClean="0">
                <a:solidFill>
                  <a:srgbClr val="000000"/>
                </a:solidFill>
                <a:latin typeface="+mn-lt"/>
              </a:rPr>
              <a:t>	</a:t>
            </a:r>
            <a:r>
              <a:rPr lang="ru-RU" altLang="fr-FR" sz="1800" dirty="0" smtClean="0">
                <a:solidFill>
                  <a:srgbClr val="000000"/>
                </a:solidFill>
                <a:latin typeface="+mn-lt"/>
              </a:rPr>
              <a:t>переписывать </a:t>
            </a:r>
            <a:r>
              <a:rPr lang="fr-FR" altLang="fr-FR" sz="1800" dirty="0" smtClean="0">
                <a:solidFill>
                  <a:srgbClr val="000000"/>
                </a:solidFill>
                <a:latin typeface="+mn-lt"/>
              </a:rPr>
              <a:t>			réécrire</a:t>
            </a:r>
            <a:endParaRPr lang="ru-RU" altLang="fr-FR" sz="1800" dirty="0" smtClean="0">
              <a:solidFill>
                <a:srgbClr val="000000"/>
              </a:solidFill>
              <a:latin typeface="+mn-lt"/>
            </a:endParaRPr>
          </a:p>
          <a:p>
            <a:pPr algn="just" eaLnBrk="1" hangingPunct="1">
              <a:spcBef>
                <a:spcPts val="0"/>
              </a:spcBef>
              <a:buSzPct val="100000"/>
            </a:pPr>
            <a:r>
              <a:rPr lang="fr-FR" altLang="fr-FR" sz="1800" dirty="0" smtClean="0">
                <a:solidFill>
                  <a:srgbClr val="000000"/>
                </a:solidFill>
                <a:latin typeface="+mn-lt"/>
              </a:rPr>
              <a:t>	</a:t>
            </a:r>
            <a:r>
              <a:rPr lang="ru-RU" altLang="fr-FR" sz="1800" dirty="0" smtClean="0">
                <a:solidFill>
                  <a:srgbClr val="000000"/>
                </a:solidFill>
                <a:latin typeface="+mn-lt"/>
              </a:rPr>
              <a:t>истолковать </a:t>
            </a:r>
            <a:r>
              <a:rPr lang="fr-FR" altLang="fr-FR" sz="1800" dirty="0" smtClean="0">
                <a:solidFill>
                  <a:srgbClr val="000000"/>
                </a:solidFill>
                <a:latin typeface="+mn-lt"/>
              </a:rPr>
              <a:t>			commenter</a:t>
            </a:r>
            <a:endParaRPr lang="ru-RU" altLang="fr-FR" sz="1800" dirty="0" smtClean="0">
              <a:solidFill>
                <a:srgbClr val="000000"/>
              </a:solidFill>
              <a:latin typeface="+mn-lt"/>
            </a:endParaRPr>
          </a:p>
          <a:p>
            <a:pPr algn="just" eaLnBrk="1" hangingPunct="1">
              <a:spcBef>
                <a:spcPts val="0"/>
              </a:spcBef>
              <a:buSzPct val="100000"/>
            </a:pPr>
            <a:r>
              <a:rPr lang="fr-FR" altLang="fr-FR" sz="1800" dirty="0" smtClean="0">
                <a:solidFill>
                  <a:srgbClr val="000000"/>
                </a:solidFill>
                <a:latin typeface="+mn-lt"/>
              </a:rPr>
              <a:t>	</a:t>
            </a:r>
            <a:r>
              <a:rPr lang="ru-RU" altLang="fr-FR" sz="1800" dirty="0" smtClean="0">
                <a:solidFill>
                  <a:srgbClr val="000000"/>
                </a:solidFill>
                <a:latin typeface="+mn-lt"/>
              </a:rPr>
              <a:t>обрабатывать </a:t>
            </a:r>
            <a:r>
              <a:rPr lang="fr-FR" altLang="fr-FR" sz="1800" dirty="0" smtClean="0">
                <a:solidFill>
                  <a:srgbClr val="000000"/>
                </a:solidFill>
                <a:latin typeface="+mn-lt"/>
              </a:rPr>
              <a:t>			élaborer</a:t>
            </a:r>
            <a:endParaRPr lang="ru-RU" altLang="fr-FR" sz="1800" dirty="0" smtClean="0">
              <a:solidFill>
                <a:srgbClr val="000000"/>
              </a:solidFill>
              <a:latin typeface="+mn-lt"/>
            </a:endParaRPr>
          </a:p>
          <a:p>
            <a:pPr algn="just" eaLnBrk="1" hangingPunct="1">
              <a:spcBef>
                <a:spcPts val="0"/>
              </a:spcBef>
              <a:buSzPct val="100000"/>
            </a:pPr>
            <a:r>
              <a:rPr lang="fr-FR" altLang="fr-FR" sz="1800" dirty="0" smtClean="0">
                <a:solidFill>
                  <a:srgbClr val="000000"/>
                </a:solidFill>
                <a:latin typeface="+mn-lt"/>
              </a:rPr>
              <a:t>	</a:t>
            </a:r>
            <a:r>
              <a:rPr lang="ru-RU" altLang="fr-FR" sz="1800" dirty="0" smtClean="0">
                <a:solidFill>
                  <a:srgbClr val="000000"/>
                </a:solidFill>
                <a:latin typeface="+mn-lt"/>
              </a:rPr>
              <a:t>вырезать </a:t>
            </a:r>
            <a:r>
              <a:rPr lang="fr-FR" altLang="fr-FR" sz="1800" dirty="0" smtClean="0">
                <a:solidFill>
                  <a:srgbClr val="000000"/>
                </a:solidFill>
                <a:latin typeface="+mn-lt"/>
              </a:rPr>
              <a:t>			découper</a:t>
            </a:r>
          </a:p>
          <a:p>
            <a:pPr algn="just" eaLnBrk="1" hangingPunct="1">
              <a:spcBef>
                <a:spcPts val="0"/>
              </a:spcBef>
              <a:buSzPct val="100000"/>
            </a:pPr>
            <a:r>
              <a:rPr lang="fr-FR" altLang="fr-FR" sz="1800" dirty="0" smtClean="0">
                <a:solidFill>
                  <a:srgbClr val="000000"/>
                </a:solidFill>
              </a:rPr>
              <a:t>	</a:t>
            </a:r>
            <a:r>
              <a:rPr lang="ru-RU" altLang="fr-FR" sz="1800" dirty="0" smtClean="0">
                <a:solidFill>
                  <a:srgbClr val="000000"/>
                </a:solidFill>
              </a:rPr>
              <a:t>подбирать </a:t>
            </a:r>
            <a:r>
              <a:rPr lang="fr-FR" altLang="fr-FR" sz="1800" dirty="0" smtClean="0">
                <a:solidFill>
                  <a:srgbClr val="000000"/>
                </a:solidFill>
              </a:rPr>
              <a:t>			sélectionner</a:t>
            </a:r>
            <a:endParaRPr lang="ru-RU" altLang="fr-FR" sz="1800" dirty="0">
              <a:solidFill>
                <a:srgbClr val="000000"/>
              </a:solidFill>
            </a:endParaRPr>
          </a:p>
          <a:p>
            <a:pPr algn="just" eaLnBrk="1" hangingPunct="1">
              <a:spcBef>
                <a:spcPts val="0"/>
              </a:spcBef>
              <a:buSzPct val="100000"/>
            </a:pPr>
            <a:r>
              <a:rPr lang="fr-FR" altLang="fr-FR" sz="1800" dirty="0" smtClean="0">
                <a:solidFill>
                  <a:srgbClr val="000000"/>
                </a:solidFill>
              </a:rPr>
              <a:t>	</a:t>
            </a:r>
            <a:r>
              <a:rPr lang="ru-RU" altLang="fr-FR" sz="1800" dirty="0" smtClean="0">
                <a:solidFill>
                  <a:srgbClr val="000000"/>
                </a:solidFill>
              </a:rPr>
              <a:t>вызывать </a:t>
            </a:r>
            <a:r>
              <a:rPr lang="fr-FR" altLang="fr-FR" sz="1800" dirty="0" smtClean="0">
                <a:solidFill>
                  <a:srgbClr val="000000"/>
                </a:solidFill>
              </a:rPr>
              <a:t>			convoquer</a:t>
            </a:r>
            <a:endParaRPr lang="ru-RU" altLang="fr-FR" sz="1800" dirty="0">
              <a:solidFill>
                <a:srgbClr val="000000"/>
              </a:solidFill>
            </a:endParaRPr>
          </a:p>
          <a:p>
            <a:pPr algn="just" eaLnBrk="1" hangingPunct="1">
              <a:spcBef>
                <a:spcPts val="0"/>
              </a:spcBef>
              <a:buSzPct val="100000"/>
            </a:pPr>
            <a:r>
              <a:rPr lang="fr-FR" altLang="fr-FR" sz="1800" dirty="0" smtClean="0">
                <a:solidFill>
                  <a:srgbClr val="000000"/>
                </a:solidFill>
              </a:rPr>
              <a:t>	</a:t>
            </a:r>
            <a:r>
              <a:rPr lang="ru-RU" altLang="fr-FR" sz="1800" dirty="0" smtClean="0">
                <a:solidFill>
                  <a:srgbClr val="000000"/>
                </a:solidFill>
              </a:rPr>
              <a:t>приготовлять/приготавливать </a:t>
            </a:r>
            <a:r>
              <a:rPr lang="fr-FR" altLang="fr-FR" sz="1800" dirty="0" smtClean="0">
                <a:solidFill>
                  <a:srgbClr val="000000"/>
                </a:solidFill>
              </a:rPr>
              <a:t>	préparer</a:t>
            </a:r>
            <a:endParaRPr lang="ru-RU" altLang="fr-FR" sz="1800" dirty="0">
              <a:solidFill>
                <a:srgbClr val="000000"/>
              </a:solidFill>
            </a:endParaRPr>
          </a:p>
          <a:p>
            <a:pPr algn="just" eaLnBrk="1" hangingPunct="1">
              <a:spcBef>
                <a:spcPts val="0"/>
              </a:spcBef>
              <a:buSzPct val="100000"/>
            </a:pPr>
            <a:r>
              <a:rPr lang="fr-FR" altLang="fr-FR" sz="1800" dirty="0" smtClean="0">
                <a:solidFill>
                  <a:srgbClr val="000000"/>
                </a:solidFill>
              </a:rPr>
              <a:t>	</a:t>
            </a:r>
            <a:r>
              <a:rPr lang="ru-RU" altLang="fr-FR" sz="1800" dirty="0" smtClean="0">
                <a:solidFill>
                  <a:srgbClr val="000000"/>
                </a:solidFill>
              </a:rPr>
              <a:t>обменять</a:t>
            </a:r>
            <a:r>
              <a:rPr lang="fr-FR" altLang="fr-FR" sz="1800" dirty="0" smtClean="0">
                <a:solidFill>
                  <a:srgbClr val="000000"/>
                </a:solidFill>
              </a:rPr>
              <a:t>				changer</a:t>
            </a:r>
            <a:endParaRPr lang="ru-RU" altLang="fr-FR" sz="1800" dirty="0">
              <a:solidFill>
                <a:srgbClr val="000000"/>
              </a:solidFill>
            </a:endParaRPr>
          </a:p>
          <a:p>
            <a:pPr algn="just" eaLnBrk="1" hangingPunct="1">
              <a:spcBef>
                <a:spcPts val="0"/>
              </a:spcBef>
              <a:buSzPct val="100000"/>
            </a:pPr>
            <a:r>
              <a:rPr lang="fr-FR" altLang="fr-FR" sz="1800" dirty="0" smtClean="0">
                <a:solidFill>
                  <a:srgbClr val="000000"/>
                </a:solidFill>
              </a:rPr>
              <a:t>	</a:t>
            </a:r>
            <a:r>
              <a:rPr lang="ru-RU" altLang="fr-FR" sz="1800" dirty="0" smtClean="0">
                <a:solidFill>
                  <a:srgbClr val="000000"/>
                </a:solidFill>
              </a:rPr>
              <a:t>раскладывать </a:t>
            </a:r>
            <a:r>
              <a:rPr lang="fr-FR" altLang="fr-FR" sz="1800" dirty="0" smtClean="0">
                <a:solidFill>
                  <a:srgbClr val="000000"/>
                </a:solidFill>
              </a:rPr>
              <a:t>			déplier</a:t>
            </a:r>
            <a:endParaRPr lang="ru-RU" altLang="fr-FR" sz="1800" dirty="0">
              <a:solidFill>
                <a:srgbClr val="000000"/>
              </a:solidFill>
            </a:endParaRPr>
          </a:p>
          <a:p>
            <a:pPr algn="just" eaLnBrk="1" hangingPunct="1">
              <a:spcBef>
                <a:spcPts val="0"/>
              </a:spcBef>
              <a:buSzPct val="100000"/>
            </a:pPr>
            <a:r>
              <a:rPr lang="fr-FR" altLang="fr-FR" sz="1800" dirty="0" smtClean="0">
                <a:solidFill>
                  <a:srgbClr val="000000"/>
                </a:solidFill>
              </a:rPr>
              <a:t>	</a:t>
            </a:r>
            <a:r>
              <a:rPr lang="ru-RU" altLang="fr-FR" sz="1800" dirty="0" smtClean="0">
                <a:solidFill>
                  <a:srgbClr val="000000"/>
                </a:solidFill>
              </a:rPr>
              <a:t>облетать</a:t>
            </a:r>
            <a:r>
              <a:rPr lang="fr-FR" altLang="fr-FR" sz="1800" dirty="0" smtClean="0">
                <a:solidFill>
                  <a:srgbClr val="000000"/>
                </a:solidFill>
              </a:rPr>
              <a:t>				voler autour</a:t>
            </a:r>
            <a:endParaRPr lang="ru-RU" altLang="fr-FR" sz="1800" dirty="0">
              <a:solidFill>
                <a:srgbClr val="000000"/>
              </a:solidFill>
            </a:endParaRPr>
          </a:p>
          <a:p>
            <a:pPr algn="just" eaLnBrk="1" hangingPunct="1">
              <a:spcBef>
                <a:spcPts val="0"/>
              </a:spcBef>
              <a:buSzPct val="100000"/>
            </a:pPr>
            <a:r>
              <a:rPr lang="fr-FR" altLang="fr-FR" sz="1800" dirty="0" smtClean="0">
                <a:solidFill>
                  <a:srgbClr val="000000"/>
                </a:solidFill>
              </a:rPr>
              <a:t>	</a:t>
            </a:r>
            <a:r>
              <a:rPr lang="ru-RU" altLang="fr-FR" sz="1800" dirty="0" smtClean="0">
                <a:solidFill>
                  <a:srgbClr val="000000"/>
                </a:solidFill>
              </a:rPr>
              <a:t>вытаскивать</a:t>
            </a:r>
            <a:r>
              <a:rPr lang="fr-FR" altLang="fr-FR" sz="1800" dirty="0" smtClean="0">
                <a:solidFill>
                  <a:srgbClr val="000000"/>
                </a:solidFill>
              </a:rPr>
              <a:t> 			retirer</a:t>
            </a:r>
            <a:endParaRPr lang="ru-RU" altLang="fr-FR" sz="1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231338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2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2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1000" fill="hold"/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1000" fill="hold"/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2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1000" fill="hold"/>
                                        <p:tgtEl>
                                          <p:spTgt spid="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1000" fill="hold"/>
                                        <p:tgtEl>
                                          <p:spTgt spid="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2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1000" fill="hold"/>
                                        <p:tgtEl>
                                          <p:spTgt spid="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1000" fill="hold"/>
                                        <p:tgtEl>
                                          <p:spTgt spid="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2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1000" fill="hold"/>
                                        <p:tgtEl>
                                          <p:spTgt spid="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1000" fill="hold"/>
                                        <p:tgtEl>
                                          <p:spTgt spid="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2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1000" fill="hold"/>
                                        <p:tgtEl>
                                          <p:spTgt spid="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1000" fill="hold"/>
                                        <p:tgtEl>
                                          <p:spTgt spid="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2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1000" fill="hold"/>
                                        <p:tgtEl>
                                          <p:spTgt spid="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1000" fill="hold"/>
                                        <p:tgtEl>
                                          <p:spTgt spid="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1"/>
          <p:cNvSpPr txBox="1">
            <a:spLocks noChangeArrowheads="1"/>
          </p:cNvSpPr>
          <p:nvPr/>
        </p:nvSpPr>
        <p:spPr bwMode="auto">
          <a:xfrm>
            <a:off x="257175" y="332656"/>
            <a:ext cx="8640763" cy="1854200"/>
          </a:xfrm>
          <a:prstGeom prst="rect">
            <a:avLst/>
          </a:prstGeom>
          <a:solidFill>
            <a:srgbClr val="3399FF"/>
          </a:solidFill>
          <a:ln>
            <a:noFill/>
          </a:ln>
          <a:effectLst/>
          <a:extLst/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algn="ctr" eaLnBrk="1" hangingPunct="1">
              <a:spcBef>
                <a:spcPts val="1500"/>
              </a:spcBef>
              <a:buSzPct val="100000"/>
            </a:pPr>
            <a:r>
              <a:rPr lang="fr-FR" altLang="fr-FR" b="1" u="sng" dirty="0">
                <a:solidFill>
                  <a:srgbClr val="000000"/>
                </a:solidFill>
                <a:latin typeface="Verdana" panose="020B0604030504040204" pitchFamily="34" charset="0"/>
              </a:rPr>
              <a:t>SUFFIXATION</a:t>
            </a:r>
          </a:p>
          <a:p>
            <a:pPr algn="ctr" eaLnBrk="1" hangingPunct="1">
              <a:spcBef>
                <a:spcPts val="1125"/>
              </a:spcBef>
              <a:buSzPct val="100000"/>
            </a:pPr>
            <a:endParaRPr lang="fr-FR" altLang="fr-FR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fr-FR" altLang="fr-FR" dirty="0">
                <a:solidFill>
                  <a:srgbClr val="000000"/>
                </a:solidFill>
                <a:latin typeface="Comic Sans MS" panose="030F0702030302020204" pitchFamily="66" charset="0"/>
              </a:rPr>
              <a:t>VERBE</a:t>
            </a:r>
            <a:r>
              <a:rPr lang="fr-FR" altLang="fr-FR" dirty="0">
                <a:solidFill>
                  <a:srgbClr val="000000"/>
                </a:solidFill>
                <a:latin typeface="Verdana" panose="020B0604030504040204" pitchFamily="34" charset="0"/>
              </a:rPr>
              <a:t> + SUFFIXE STABLE </a:t>
            </a:r>
            <a:r>
              <a:rPr lang="ru-RU" altLang="fr-FR" dirty="0">
                <a:solidFill>
                  <a:srgbClr val="000000"/>
                </a:solidFill>
                <a:latin typeface="Verdana" panose="020B0604030504040204" pitchFamily="34" charset="0"/>
              </a:rPr>
              <a:t>-НУ-</a:t>
            </a:r>
            <a:r>
              <a:rPr lang="fr-FR" altLang="fr-FR" dirty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fr-FR" altLang="fr-FR" dirty="0">
                <a:solidFill>
                  <a:srgbClr val="000000"/>
                </a:solidFill>
                <a:latin typeface="Comic Sans MS" panose="030F0702030302020204" pitchFamily="66" charset="0"/>
              </a:rPr>
              <a:t> = </a:t>
            </a:r>
            <a:r>
              <a:rPr lang="fr-FR" altLang="fr-FR" dirty="0">
                <a:solidFill>
                  <a:srgbClr val="000000"/>
                </a:solidFill>
                <a:latin typeface="Verdana" panose="020B0604030504040204" pitchFamily="34" charset="0"/>
              </a:rPr>
              <a:t>VERBE </a:t>
            </a:r>
            <a:r>
              <a:rPr lang="fr-FR" altLang="fr-FR" b="1" dirty="0">
                <a:solidFill>
                  <a:srgbClr val="000000"/>
                </a:solidFill>
                <a:latin typeface="Verdana" panose="020B0604030504040204" pitchFamily="34" charset="0"/>
              </a:rPr>
              <a:t>PERFECTIF</a:t>
            </a:r>
            <a:r>
              <a:rPr lang="ru-RU" altLang="fr-FR" b="1" dirty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fr-FR" altLang="fr-FR" b="1" dirty="0" smtClean="0">
                <a:solidFill>
                  <a:srgbClr val="000000"/>
                </a:solidFill>
                <a:latin typeface="Verdana" panose="020B0604030504040204" pitchFamily="34" charset="0"/>
              </a:rPr>
              <a:t>SÉMELFACTIF</a:t>
            </a:r>
            <a:r>
              <a:rPr lang="ru-RU" altLang="fr-FR" b="1" dirty="0" smtClean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ru-RU" altLang="fr-FR" i="1" dirty="0" smtClean="0">
                <a:solidFill>
                  <a:srgbClr val="000000"/>
                </a:solidFill>
                <a:latin typeface="Verdana" panose="020B0604030504040204" pitchFamily="34" charset="0"/>
              </a:rPr>
              <a:t>(однократный глагол)</a:t>
            </a:r>
            <a:endParaRPr lang="fr-FR" altLang="fr-FR" sz="1600" i="1" dirty="0">
              <a:solidFill>
                <a:srgbClr val="0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Text Box 1"/>
          <p:cNvSpPr txBox="1">
            <a:spLocks noChangeArrowheads="1"/>
          </p:cNvSpPr>
          <p:nvPr/>
        </p:nvSpPr>
        <p:spPr bwMode="auto">
          <a:xfrm>
            <a:off x="257175" y="2420888"/>
            <a:ext cx="8640763" cy="4159729"/>
          </a:xfrm>
          <a:prstGeom prst="rect">
            <a:avLst/>
          </a:prstGeom>
          <a:solidFill>
            <a:srgbClr val="3399FF"/>
          </a:solidFill>
          <a:ln>
            <a:noFill/>
          </a:ln>
          <a:effectLst/>
          <a:extLst/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algn="ctr" eaLnBrk="1" hangingPunct="1">
              <a:spcBef>
                <a:spcPts val="1500"/>
              </a:spcBef>
              <a:buSzPct val="100000"/>
            </a:pP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QUEL SUFFIXE </a:t>
            </a:r>
            <a:r>
              <a:rPr lang="fr-FR" altLang="fr-FR" sz="2000" dirty="0">
                <a:solidFill>
                  <a:srgbClr val="000000"/>
                </a:solidFill>
                <a:latin typeface="Verdana" panose="020B0604030504040204" pitchFamily="34" charset="0"/>
              </a:rPr>
              <a:t>?</a:t>
            </a:r>
            <a:r>
              <a:rPr lang="ru-RU" altLang="fr-FR" sz="2000" dirty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endParaRPr lang="fr-FR" altLang="fr-FR" sz="2000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endParaRPr lang="fr-FR" altLang="fr-FR" sz="2000" dirty="0" smtClean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Uniquement le suffixe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-НУ- 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(variante populaire possible :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-АНУ</a:t>
            </a:r>
            <a:r>
              <a:rPr lang="ru-RU" altLang="fr-FR" sz="2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́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-)</a:t>
            </a:r>
            <a:r>
              <a:rPr lang="fr-FR" altLang="fr-FR" sz="2000" dirty="0">
                <a:solidFill>
                  <a:srgbClr val="000000"/>
                </a:solidFill>
                <a:latin typeface="Verdana" panose="020B0604030504040204" pitchFamily="34" charset="0"/>
              </a:rPr>
              <a:t>,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STABLE dans la conjugaison au passé :</a:t>
            </a: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ru-RU" altLang="fr-FR" sz="2000" i="1" dirty="0" smtClean="0">
                <a:solidFill>
                  <a:srgbClr val="000000"/>
                </a:solidFill>
                <a:latin typeface="Verdana" panose="020B0604030504040204" pitchFamily="34" charset="0"/>
              </a:rPr>
              <a:t>он крик</a:t>
            </a:r>
            <a:r>
              <a:rPr lang="ru-RU" altLang="fr-FR" sz="2000" i="1" u="sng" dirty="0" smtClean="0">
                <a:solidFill>
                  <a:srgbClr val="000000"/>
                </a:solidFill>
                <a:latin typeface="Verdana" panose="020B0604030504040204" pitchFamily="34" charset="0"/>
              </a:rPr>
              <a:t>ну</a:t>
            </a:r>
            <a:r>
              <a:rPr lang="ru-RU" altLang="fr-FR" sz="2000" i="1" dirty="0" smtClean="0">
                <a:solidFill>
                  <a:srgbClr val="000000"/>
                </a:solidFill>
                <a:latin typeface="Verdana" panose="020B0604030504040204" pitchFamily="34" charset="0"/>
              </a:rPr>
              <a:t>л, она крик</a:t>
            </a:r>
            <a:r>
              <a:rPr lang="ru-RU" altLang="fr-FR" sz="2000" i="1" u="sng" dirty="0" smtClean="0">
                <a:solidFill>
                  <a:srgbClr val="000000"/>
                </a:solidFill>
                <a:latin typeface="Verdana" panose="020B0604030504040204" pitchFamily="34" charset="0"/>
              </a:rPr>
              <a:t>ну</a:t>
            </a:r>
            <a:r>
              <a:rPr lang="ru-RU" altLang="fr-FR" sz="2000" i="1" dirty="0" smtClean="0">
                <a:solidFill>
                  <a:srgbClr val="000000"/>
                </a:solidFill>
                <a:latin typeface="Verdana" panose="020B0604030504040204" pitchFamily="34" charset="0"/>
              </a:rPr>
              <a:t>ла, они крик</a:t>
            </a:r>
            <a:r>
              <a:rPr lang="ru-RU" altLang="fr-FR" sz="2000" i="1" u="sng" dirty="0" smtClean="0">
                <a:solidFill>
                  <a:srgbClr val="000000"/>
                </a:solidFill>
                <a:latin typeface="Verdana" panose="020B0604030504040204" pitchFamily="34" charset="0"/>
              </a:rPr>
              <a:t>ну</a:t>
            </a:r>
            <a:r>
              <a:rPr lang="ru-RU" altLang="fr-FR" sz="2000" i="1" dirty="0" smtClean="0">
                <a:solidFill>
                  <a:srgbClr val="000000"/>
                </a:solidFill>
                <a:latin typeface="Verdana" panose="020B0604030504040204" pitchFamily="34" charset="0"/>
              </a:rPr>
              <a:t>ли</a:t>
            </a:r>
            <a:endParaRPr lang="fr-FR" altLang="fr-FR" sz="2000" i="1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Ce suffixe indique une action unique, généralement brève, modifiant le sens du verbe, à prendre en compte en traduction : </a:t>
            </a:r>
            <a:endParaRPr lang="ru-RU" altLang="fr-FR" sz="2000" dirty="0" smtClean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fr-FR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                 </a:t>
            </a: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кричать: </a:t>
            </a:r>
            <a:r>
              <a:rPr lang="fr-FR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crier</a:t>
            </a:r>
            <a:r>
              <a:rPr lang="ru-RU" altLang="fr-FR" sz="2000" dirty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fr-FR" altLang="fr-FR" sz="20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</a:t>
            </a:r>
            <a:r>
              <a:rPr lang="ru-RU" altLang="fr-FR" sz="20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крикнуть: 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pousser un cri</a:t>
            </a: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  (aussi :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вскричать: 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s’écrier</a:t>
            </a:r>
            <a:r>
              <a:rPr lang="ru-RU" altLang="fr-FR" sz="2000" dirty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fr-FR" altLang="fr-FR" sz="20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</a:t>
            </a:r>
            <a:r>
              <a:rPr lang="ru-RU" altLang="fr-FR" sz="20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вскрикнуть</a:t>
            </a:r>
            <a:r>
              <a:rPr lang="ru-RU" altLang="fr-FR" sz="2000" dirty="0">
                <a:solidFill>
                  <a:srgbClr val="000000"/>
                </a:solidFill>
                <a:latin typeface="Verdana" panose="020B0604030504040204" pitchFamily="34" charset="0"/>
              </a:rPr>
              <a:t>: 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s’écrier (une fois)</a:t>
            </a:r>
            <a:endParaRPr lang="ru-RU" altLang="fr-FR" sz="2000" dirty="0" smtClean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fr-FR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 et : </a:t>
            </a: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вскрикивать </a:t>
            </a:r>
            <a:r>
              <a:rPr lang="fr-FR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: pousser des cris)</a:t>
            </a:r>
            <a:endParaRPr lang="ru-RU" altLang="fr-FR" sz="2000" dirty="0">
              <a:solidFill>
                <a:srgbClr val="00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713355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"/>
          <p:cNvSpPr txBox="1">
            <a:spLocks noChangeArrowheads="1"/>
          </p:cNvSpPr>
          <p:nvPr/>
        </p:nvSpPr>
        <p:spPr bwMode="auto">
          <a:xfrm>
            <a:off x="257175" y="2420888"/>
            <a:ext cx="8640763" cy="4159729"/>
          </a:xfrm>
          <a:prstGeom prst="rect">
            <a:avLst/>
          </a:prstGeom>
          <a:solidFill>
            <a:srgbClr val="FFCC66"/>
          </a:solidFill>
          <a:ln>
            <a:noFill/>
          </a:ln>
          <a:effectLst/>
          <a:extLst/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algn="ctr" eaLnBrk="1" hangingPunct="1">
              <a:spcBef>
                <a:spcPts val="1500"/>
              </a:spcBef>
              <a:buSzPct val="100000"/>
            </a:pP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QUEL SUFFIXE </a:t>
            </a:r>
            <a:r>
              <a:rPr lang="fr-FR" altLang="fr-FR" sz="2000" dirty="0">
                <a:solidFill>
                  <a:srgbClr val="000000"/>
                </a:solidFill>
                <a:latin typeface="Verdana" panose="020B0604030504040204" pitchFamily="34" charset="0"/>
              </a:rPr>
              <a:t>?</a:t>
            </a:r>
            <a:r>
              <a:rPr lang="ru-RU" altLang="fr-FR" sz="2000" dirty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endParaRPr lang="fr-FR" altLang="fr-FR" sz="2000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endParaRPr lang="fr-FR" altLang="fr-FR" sz="2000" dirty="0" smtClean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fr-FR" altLang="fr-FR" sz="2000" u="sng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NE PAS CONFONDRE</a:t>
            </a:r>
            <a:r>
              <a:rPr lang="fr-FR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 avec le suffixe </a:t>
            </a: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-НУ- </a:t>
            </a:r>
            <a:r>
              <a:rPr lang="fr-FR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INSTABLE dans la conjugaison au passé :</a:t>
            </a: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ru-RU" altLang="fr-FR" sz="2000" i="1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он мёрз(ну)(л), она </a:t>
            </a:r>
            <a:r>
              <a:rPr lang="ru-RU" altLang="fr-FR" sz="2000" i="1" dirty="0">
                <a:solidFill>
                  <a:srgbClr val="000000"/>
                </a:solidFill>
                <a:latin typeface="Comic Sans MS" panose="030F0702030302020204" pitchFamily="66" charset="0"/>
              </a:rPr>
              <a:t>мёрз</a:t>
            </a:r>
            <a:r>
              <a:rPr lang="ru-RU" altLang="fr-FR" sz="2000" i="1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ла, они мёрзли</a:t>
            </a:r>
            <a:endParaRPr lang="fr-FR" altLang="fr-FR" sz="2000" i="1" dirty="0" smtClean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endParaRPr lang="ru-RU" altLang="fr-FR" sz="2000" i="1" dirty="0" smtClean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fr-FR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Ce suffixe homonyme indique une transformation de l’état du sujet</a:t>
            </a: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. </a:t>
            </a:r>
            <a:r>
              <a:rPr lang="fr-FR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Les verbes simples sont IMPERFECTIFS (</a:t>
            </a:r>
            <a:r>
              <a:rPr lang="fr-FR" altLang="fr-FR" sz="2000" dirty="0">
                <a:solidFill>
                  <a:srgbClr val="000000"/>
                </a:solidFill>
                <a:latin typeface="Comic Sans MS" panose="030F0702030302020204" pitchFamily="66" charset="0"/>
              </a:rPr>
              <a:t>40 verbes</a:t>
            </a:r>
            <a:r>
              <a:rPr lang="fr-FR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) :</a:t>
            </a:r>
            <a:endParaRPr lang="ru-RU" altLang="fr-FR" sz="200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сохнуть: </a:t>
            </a:r>
            <a:r>
              <a:rPr lang="fr-FR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sécher</a:t>
            </a: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fr-FR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      </a:t>
            </a: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гаснуть: </a:t>
            </a:r>
            <a:r>
              <a:rPr lang="fr-FR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s’éteindre</a:t>
            </a:r>
            <a:endParaRPr lang="ru-RU" altLang="fr-FR" sz="2000" dirty="0">
              <a:solidFill>
                <a:srgbClr val="0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 Box 1"/>
          <p:cNvSpPr txBox="1">
            <a:spLocks noChangeArrowheads="1"/>
          </p:cNvSpPr>
          <p:nvPr/>
        </p:nvSpPr>
        <p:spPr bwMode="auto">
          <a:xfrm>
            <a:off x="257175" y="332656"/>
            <a:ext cx="8640763" cy="1854200"/>
          </a:xfrm>
          <a:prstGeom prst="rect">
            <a:avLst/>
          </a:prstGeom>
          <a:solidFill>
            <a:srgbClr val="3399FF"/>
          </a:solidFill>
          <a:ln>
            <a:noFill/>
          </a:ln>
          <a:effectLst/>
          <a:extLst/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algn="ctr" eaLnBrk="1" hangingPunct="1">
              <a:spcBef>
                <a:spcPts val="1500"/>
              </a:spcBef>
              <a:buSzPct val="100000"/>
            </a:pPr>
            <a:r>
              <a:rPr lang="fr-FR" altLang="fr-FR" b="1" u="sng" dirty="0">
                <a:solidFill>
                  <a:srgbClr val="000000"/>
                </a:solidFill>
                <a:latin typeface="Verdana" panose="020B0604030504040204" pitchFamily="34" charset="0"/>
              </a:rPr>
              <a:t>SUFFIXATION</a:t>
            </a:r>
          </a:p>
          <a:p>
            <a:pPr algn="ctr" eaLnBrk="1" hangingPunct="1">
              <a:spcBef>
                <a:spcPts val="1125"/>
              </a:spcBef>
              <a:buSzPct val="100000"/>
            </a:pPr>
            <a:endParaRPr lang="fr-FR" altLang="fr-FR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fr-FR" altLang="fr-FR" dirty="0">
                <a:solidFill>
                  <a:srgbClr val="000000"/>
                </a:solidFill>
                <a:latin typeface="Comic Sans MS" panose="030F0702030302020204" pitchFamily="66" charset="0"/>
              </a:rPr>
              <a:t>VERBE</a:t>
            </a:r>
            <a:r>
              <a:rPr lang="fr-FR" altLang="fr-FR" dirty="0">
                <a:solidFill>
                  <a:srgbClr val="000000"/>
                </a:solidFill>
                <a:latin typeface="Verdana" panose="020B0604030504040204" pitchFamily="34" charset="0"/>
              </a:rPr>
              <a:t> + SUFFIXE STABLE </a:t>
            </a:r>
            <a:r>
              <a:rPr lang="ru-RU" altLang="fr-FR" dirty="0">
                <a:solidFill>
                  <a:srgbClr val="000000"/>
                </a:solidFill>
                <a:latin typeface="Verdana" panose="020B0604030504040204" pitchFamily="34" charset="0"/>
              </a:rPr>
              <a:t>-НУ-</a:t>
            </a:r>
            <a:r>
              <a:rPr lang="fr-FR" altLang="fr-FR" dirty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fr-FR" altLang="fr-FR" dirty="0">
                <a:solidFill>
                  <a:srgbClr val="000000"/>
                </a:solidFill>
                <a:latin typeface="Comic Sans MS" panose="030F0702030302020204" pitchFamily="66" charset="0"/>
              </a:rPr>
              <a:t> = </a:t>
            </a:r>
            <a:r>
              <a:rPr lang="fr-FR" altLang="fr-FR" dirty="0">
                <a:solidFill>
                  <a:srgbClr val="000000"/>
                </a:solidFill>
                <a:latin typeface="Verdana" panose="020B0604030504040204" pitchFamily="34" charset="0"/>
              </a:rPr>
              <a:t>VERBE </a:t>
            </a:r>
            <a:r>
              <a:rPr lang="fr-FR" altLang="fr-FR" b="1" dirty="0">
                <a:solidFill>
                  <a:srgbClr val="000000"/>
                </a:solidFill>
                <a:latin typeface="Verdana" panose="020B0604030504040204" pitchFamily="34" charset="0"/>
              </a:rPr>
              <a:t>PERFECTIF</a:t>
            </a:r>
            <a:r>
              <a:rPr lang="ru-RU" altLang="fr-FR" b="1" dirty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fr-FR" altLang="fr-FR" b="1" dirty="0" smtClean="0">
                <a:solidFill>
                  <a:srgbClr val="000000"/>
                </a:solidFill>
                <a:latin typeface="Verdana" panose="020B0604030504040204" pitchFamily="34" charset="0"/>
              </a:rPr>
              <a:t>SÉMELFACTIF</a:t>
            </a:r>
            <a:r>
              <a:rPr lang="ru-RU" altLang="fr-FR" b="1" dirty="0" smtClean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ru-RU" altLang="fr-FR" i="1" smtClean="0">
                <a:solidFill>
                  <a:srgbClr val="000000"/>
                </a:solidFill>
                <a:latin typeface="Verdana" panose="020B0604030504040204" pitchFamily="34" charset="0"/>
              </a:rPr>
              <a:t>(однократный </a:t>
            </a:r>
            <a:r>
              <a:rPr lang="ru-RU" altLang="fr-FR" i="1" dirty="0" smtClean="0">
                <a:solidFill>
                  <a:srgbClr val="000000"/>
                </a:solidFill>
                <a:latin typeface="Verdana" panose="020B0604030504040204" pitchFamily="34" charset="0"/>
              </a:rPr>
              <a:t>глагол)</a:t>
            </a:r>
            <a:endParaRPr lang="fr-FR" altLang="fr-FR" sz="1600" i="1" dirty="0">
              <a:solidFill>
                <a:srgbClr val="00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364387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"/>
          <p:cNvSpPr txBox="1">
            <a:spLocks noChangeArrowheads="1"/>
          </p:cNvSpPr>
          <p:nvPr/>
        </p:nvSpPr>
        <p:spPr bwMode="auto">
          <a:xfrm>
            <a:off x="257175" y="2420888"/>
            <a:ext cx="8640763" cy="3993017"/>
          </a:xfrm>
          <a:prstGeom prst="rect">
            <a:avLst/>
          </a:prstGeom>
          <a:solidFill>
            <a:srgbClr val="3399FF"/>
          </a:solidFill>
          <a:ln>
            <a:noFill/>
          </a:ln>
          <a:effectLst/>
          <a:extLst/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algn="ctr" eaLnBrk="1" hangingPunct="1">
              <a:spcBef>
                <a:spcPts val="1500"/>
              </a:spcBef>
              <a:buSzPct val="100000"/>
            </a:pP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QUELS VERBES </a:t>
            </a:r>
            <a:r>
              <a:rPr lang="fr-FR" altLang="fr-FR" sz="2000" dirty="0">
                <a:solidFill>
                  <a:srgbClr val="000000"/>
                </a:solidFill>
                <a:latin typeface="Verdana" panose="020B0604030504040204" pitchFamily="34" charset="0"/>
              </a:rPr>
              <a:t>?</a:t>
            </a:r>
            <a:r>
              <a:rPr lang="ru-RU" altLang="fr-FR" sz="2000" dirty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endParaRPr lang="fr-FR" altLang="fr-FR" sz="2000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fr-FR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A partir de verbes simples imperfectifs souvent en </a:t>
            </a: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–</a:t>
            </a:r>
            <a:r>
              <a:rPr lang="ru-RU" altLang="fr-FR" sz="2000" dirty="0" err="1" smtClean="0">
                <a:solidFill>
                  <a:srgbClr val="000000"/>
                </a:solidFill>
                <a:latin typeface="Comic Sans MS" panose="030F0702030302020204" pitchFamily="66" charset="0"/>
              </a:rPr>
              <a:t>ать</a:t>
            </a:r>
            <a:r>
              <a:rPr lang="fr-FR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 (200 verbes)</a:t>
            </a:r>
            <a:endParaRPr lang="ru-RU" altLang="fr-FR" sz="2000" dirty="0" smtClean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endParaRPr lang="ru-RU" altLang="fr-FR" sz="2000" dirty="0" smtClean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fr-FR" altLang="fr-FR" sz="2000" u="sng" dirty="0">
                <a:solidFill>
                  <a:srgbClr val="000000"/>
                </a:solidFill>
                <a:latin typeface="Verdana" panose="020B0604030504040204" pitchFamily="34" charset="0"/>
              </a:rPr>
              <a:t>Actions </a:t>
            </a:r>
            <a:r>
              <a:rPr lang="fr-FR" altLang="fr-FR" sz="2000" u="sng" dirty="0" smtClean="0">
                <a:solidFill>
                  <a:srgbClr val="000000"/>
                </a:solidFill>
                <a:latin typeface="Verdana" panose="020B0604030504040204" pitchFamily="34" charset="0"/>
              </a:rPr>
              <a:t>brèves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 :</a:t>
            </a:r>
            <a:endParaRPr lang="ru-RU" altLang="fr-FR" sz="2000" dirty="0" smtClean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                     толкать </a:t>
            </a:r>
            <a:r>
              <a:rPr lang="fr-FR" altLang="fr-FR" sz="20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</a:t>
            </a:r>
            <a:r>
              <a:rPr lang="ru-RU" altLang="fr-FR" sz="20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sym typeface="Wingdings 3" panose="05040102010807070707" pitchFamily="18" charset="2"/>
              </a:rPr>
              <a:t>толкнуть (</a:t>
            </a:r>
            <a:r>
              <a:rPr lang="ru-RU" altLang="fr-FR" sz="2000" dirty="0" err="1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sym typeface="Wingdings 3" panose="05040102010807070707" pitchFamily="18" charset="2"/>
              </a:rPr>
              <a:t>толкану</a:t>
            </a:r>
            <a:r>
              <a:rPr lang="ru-RU" altLang="fr-FR" sz="2000" dirty="0" err="1" smtClean="0">
                <a:solidFill>
                  <a:srgbClr val="00000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Wingdings 3" panose="05040102010807070707" pitchFamily="18" charset="2"/>
              </a:rPr>
              <a:t>́</a:t>
            </a:r>
            <a:r>
              <a:rPr lang="ru-RU" altLang="fr-FR" sz="2000" dirty="0" err="1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sym typeface="Wingdings 3" panose="05040102010807070707" pitchFamily="18" charset="2"/>
              </a:rPr>
              <a:t>ть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sym typeface="Wingdings 3" panose="05040102010807070707" pitchFamily="18" charset="2"/>
              </a:rPr>
              <a:t>)</a:t>
            </a:r>
            <a:endParaRPr lang="ru-RU" altLang="fr-FR" sz="20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кивать </a:t>
            </a:r>
            <a:r>
              <a:rPr lang="fr-FR" altLang="fr-FR" sz="20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</a:t>
            </a:r>
            <a:r>
              <a:rPr lang="ru-RU" altLang="fr-FR" sz="20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sym typeface="Wingdings 3" panose="05040102010807070707" pitchFamily="18" charset="2"/>
              </a:rPr>
              <a:t>кивнуть</a:t>
            </a: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fr-FR" altLang="fr-FR" sz="2000" u="sng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sym typeface="Wingdings 3" panose="05040102010807070707" pitchFamily="18" charset="2"/>
              </a:rPr>
              <a:t>Cris humains et d’animaux (onomatopées)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sym typeface="Wingdings 3" panose="05040102010807070707" pitchFamily="18" charset="2"/>
              </a:rPr>
              <a:t> :</a:t>
            </a:r>
            <a:endParaRPr lang="ru-RU" altLang="fr-FR" sz="2000" dirty="0" smtClean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  <a:sym typeface="Wingdings 3" panose="05040102010807070707" pitchFamily="18" charset="2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  <a:sym typeface="Wingdings 3" panose="05040102010807070707" pitchFamily="18" charset="2"/>
              </a:rPr>
              <a:t>икать(</a:t>
            </a:r>
            <a:r>
              <a:rPr lang="ru-RU" altLang="fr-FR" sz="2000" dirty="0" err="1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  <a:sym typeface="Wingdings 3" panose="05040102010807070707" pitchFamily="18" charset="2"/>
              </a:rPr>
              <a:t>ся</a:t>
            </a: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  <a:ea typeface="Verdana" panose="020B0604030504040204" pitchFamily="34" charset="0"/>
                <a:sym typeface="Wingdings 3" panose="05040102010807070707" pitchFamily="18" charset="2"/>
              </a:rPr>
              <a:t>)</a:t>
            </a:r>
            <a:r>
              <a:rPr lang="fr-FR" altLang="fr-FR" sz="20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 </a:t>
            </a:r>
            <a:r>
              <a:rPr lang="ru-RU" altLang="fr-FR" sz="20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sym typeface="Wingdings 3" panose="05040102010807070707" pitchFamily="18" charset="2"/>
              </a:rPr>
              <a:t>икнуть</a:t>
            </a:r>
            <a:r>
              <a:rPr lang="ru-RU" altLang="fr-FR" sz="20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sym typeface="Wingdings 3" panose="05040102010807070707" pitchFamily="18" charset="2"/>
              </a:rPr>
              <a:t>(</a:t>
            </a:r>
            <a:r>
              <a:rPr lang="ru-RU" altLang="fr-FR" sz="2000" dirty="0" err="1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sym typeface="Wingdings 3" panose="05040102010807070707" pitchFamily="18" charset="2"/>
              </a:rPr>
              <a:t>ся</a:t>
            </a:r>
            <a:r>
              <a:rPr lang="ru-RU" altLang="fr-FR" sz="20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sym typeface="Wingdings 3" panose="05040102010807070707" pitchFamily="18" charset="2"/>
              </a:rPr>
              <a:t>)</a:t>
            </a:r>
            <a:r>
              <a:rPr lang="fr-FR" altLang="fr-FR" sz="20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 </a:t>
            </a:r>
            <a:endParaRPr lang="ru-RU" altLang="fr-FR" sz="20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  <a:sym typeface="Wingdings 3" panose="05040102010807070707" pitchFamily="18" charset="2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ru-RU" altLang="fr-FR" sz="2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гавкать </a:t>
            </a:r>
            <a:r>
              <a:rPr lang="fr-FR" altLang="fr-FR" sz="20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</a:t>
            </a:r>
            <a:r>
              <a:rPr lang="ru-RU" altLang="fr-FR" sz="2000" dirty="0">
                <a:solidFill>
                  <a:srgbClr val="000000"/>
                </a:solidFill>
                <a:latin typeface="Comic Sans MS" panose="030F0702030302020204" pitchFamily="66" charset="0"/>
                <a:sym typeface="Wingdings 3" panose="05040102010807070707" pitchFamily="18" charset="2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sym typeface="Wingdings 3" panose="05040102010807070707" pitchFamily="18" charset="2"/>
              </a:rPr>
              <a:t>гавкнуть</a:t>
            </a:r>
            <a:endParaRPr lang="ru-RU" altLang="fr-FR" sz="2000" dirty="0">
              <a:solidFill>
                <a:srgbClr val="0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 Box 1"/>
          <p:cNvSpPr txBox="1">
            <a:spLocks noChangeArrowheads="1"/>
          </p:cNvSpPr>
          <p:nvPr/>
        </p:nvSpPr>
        <p:spPr bwMode="auto">
          <a:xfrm>
            <a:off x="257175" y="332656"/>
            <a:ext cx="8640763" cy="1854200"/>
          </a:xfrm>
          <a:prstGeom prst="rect">
            <a:avLst/>
          </a:prstGeom>
          <a:solidFill>
            <a:srgbClr val="3399FF"/>
          </a:solidFill>
          <a:ln>
            <a:noFill/>
          </a:ln>
          <a:effectLst/>
          <a:extLst/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algn="ctr" eaLnBrk="1" hangingPunct="1">
              <a:spcBef>
                <a:spcPts val="1500"/>
              </a:spcBef>
              <a:buSzPct val="100000"/>
            </a:pPr>
            <a:r>
              <a:rPr lang="fr-FR" altLang="fr-FR" b="1" u="sng" dirty="0">
                <a:solidFill>
                  <a:srgbClr val="000000"/>
                </a:solidFill>
                <a:latin typeface="Verdana" panose="020B0604030504040204" pitchFamily="34" charset="0"/>
              </a:rPr>
              <a:t>SUFFIXATION</a:t>
            </a:r>
          </a:p>
          <a:p>
            <a:pPr algn="ctr" eaLnBrk="1" hangingPunct="1">
              <a:spcBef>
                <a:spcPts val="1125"/>
              </a:spcBef>
              <a:buSzPct val="100000"/>
            </a:pPr>
            <a:endParaRPr lang="fr-FR" altLang="fr-FR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fr-FR" altLang="fr-FR" dirty="0">
                <a:solidFill>
                  <a:srgbClr val="000000"/>
                </a:solidFill>
                <a:latin typeface="Comic Sans MS" panose="030F0702030302020204" pitchFamily="66" charset="0"/>
              </a:rPr>
              <a:t>VERBE</a:t>
            </a:r>
            <a:r>
              <a:rPr lang="fr-FR" altLang="fr-FR" dirty="0">
                <a:solidFill>
                  <a:srgbClr val="000000"/>
                </a:solidFill>
                <a:latin typeface="Verdana" panose="020B0604030504040204" pitchFamily="34" charset="0"/>
              </a:rPr>
              <a:t> + SUFFIXE STABLE </a:t>
            </a:r>
            <a:r>
              <a:rPr lang="ru-RU" altLang="fr-FR" dirty="0">
                <a:solidFill>
                  <a:srgbClr val="000000"/>
                </a:solidFill>
                <a:latin typeface="Verdana" panose="020B0604030504040204" pitchFamily="34" charset="0"/>
              </a:rPr>
              <a:t>-НУ-</a:t>
            </a:r>
            <a:r>
              <a:rPr lang="fr-FR" altLang="fr-FR" dirty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fr-FR" altLang="fr-FR" dirty="0">
                <a:solidFill>
                  <a:srgbClr val="000000"/>
                </a:solidFill>
                <a:latin typeface="Comic Sans MS" panose="030F0702030302020204" pitchFamily="66" charset="0"/>
              </a:rPr>
              <a:t> = </a:t>
            </a:r>
            <a:r>
              <a:rPr lang="fr-FR" altLang="fr-FR" dirty="0">
                <a:solidFill>
                  <a:srgbClr val="000000"/>
                </a:solidFill>
                <a:latin typeface="Verdana" panose="020B0604030504040204" pitchFamily="34" charset="0"/>
              </a:rPr>
              <a:t>VERBE </a:t>
            </a:r>
            <a:r>
              <a:rPr lang="fr-FR" altLang="fr-FR" b="1" dirty="0">
                <a:solidFill>
                  <a:srgbClr val="000000"/>
                </a:solidFill>
                <a:latin typeface="Verdana" panose="020B0604030504040204" pitchFamily="34" charset="0"/>
              </a:rPr>
              <a:t>PERFECTIF</a:t>
            </a:r>
            <a:r>
              <a:rPr lang="ru-RU" altLang="fr-FR" b="1" dirty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fr-FR" altLang="fr-FR" b="1" dirty="0" smtClean="0">
                <a:solidFill>
                  <a:srgbClr val="000000"/>
                </a:solidFill>
                <a:latin typeface="Verdana" panose="020B0604030504040204" pitchFamily="34" charset="0"/>
              </a:rPr>
              <a:t>SÉMELFACTIF</a:t>
            </a:r>
            <a:r>
              <a:rPr lang="ru-RU" altLang="fr-FR" b="1" dirty="0" smtClean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ru-RU" altLang="fr-FR" i="1" smtClean="0">
                <a:solidFill>
                  <a:srgbClr val="000000"/>
                </a:solidFill>
                <a:latin typeface="Verdana" panose="020B0604030504040204" pitchFamily="34" charset="0"/>
              </a:rPr>
              <a:t>(однократный </a:t>
            </a:r>
            <a:r>
              <a:rPr lang="ru-RU" altLang="fr-FR" i="1" dirty="0" smtClean="0">
                <a:solidFill>
                  <a:srgbClr val="000000"/>
                </a:solidFill>
                <a:latin typeface="Verdana" panose="020B0604030504040204" pitchFamily="34" charset="0"/>
              </a:rPr>
              <a:t>глагол)</a:t>
            </a:r>
            <a:endParaRPr lang="fr-FR" altLang="fr-FR" sz="1600" i="1" dirty="0">
              <a:solidFill>
                <a:srgbClr val="00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636819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"/>
          <p:cNvSpPr txBox="1">
            <a:spLocks noChangeArrowheads="1"/>
          </p:cNvSpPr>
          <p:nvPr/>
        </p:nvSpPr>
        <p:spPr bwMode="auto">
          <a:xfrm>
            <a:off x="257175" y="309563"/>
            <a:ext cx="8640763" cy="1535112"/>
          </a:xfrm>
          <a:prstGeom prst="rect">
            <a:avLst/>
          </a:prstGeom>
          <a:solidFill>
            <a:srgbClr val="66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algn="ctr" eaLnBrk="1" hangingPunct="1">
              <a:spcBef>
                <a:spcPts val="1500"/>
              </a:spcBef>
              <a:buSzPct val="100000"/>
            </a:pPr>
            <a:r>
              <a:rPr lang="fr-FR" altLang="fr-FR" b="1" u="sng" dirty="0" smtClean="0">
                <a:solidFill>
                  <a:srgbClr val="000000"/>
                </a:solidFill>
                <a:latin typeface="Verdana" panose="020B0604030504040204" pitchFamily="34" charset="0"/>
              </a:rPr>
              <a:t>PRÉVERBATION</a:t>
            </a:r>
            <a:endParaRPr lang="fr-FR" altLang="fr-FR" b="1" u="sng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algn="ctr" eaLnBrk="1" hangingPunct="1">
              <a:spcBef>
                <a:spcPts val="1500"/>
              </a:spcBef>
              <a:buSzPct val="100000"/>
            </a:pPr>
            <a:endParaRPr lang="fr-FR" altLang="fr-FR" b="1" u="sng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fr-FR" altLang="fr-FR" dirty="0">
                <a:solidFill>
                  <a:srgbClr val="000000"/>
                </a:solidFill>
                <a:latin typeface="Verdana" panose="020B0604030504040204" pitchFamily="34" charset="0"/>
              </a:rPr>
              <a:t>PRÉVERBE </a:t>
            </a:r>
            <a:r>
              <a:rPr lang="fr-FR" altLang="fr-FR" dirty="0">
                <a:solidFill>
                  <a:srgbClr val="000000"/>
                </a:solidFill>
                <a:latin typeface="Comic Sans MS" panose="030F0702030302020204" pitchFamily="66" charset="0"/>
              </a:rPr>
              <a:t>+ VERBE = </a:t>
            </a:r>
            <a:r>
              <a:rPr lang="fr-FR" altLang="fr-FR" dirty="0">
                <a:solidFill>
                  <a:srgbClr val="000000"/>
                </a:solidFill>
                <a:latin typeface="Verdana" panose="020B0604030504040204" pitchFamily="34" charset="0"/>
              </a:rPr>
              <a:t>VERBE PRÉVERBÉ </a:t>
            </a:r>
            <a:r>
              <a:rPr lang="fr-FR" altLang="fr-FR" b="1" dirty="0">
                <a:solidFill>
                  <a:srgbClr val="000000"/>
                </a:solidFill>
                <a:latin typeface="Verdana" panose="020B0604030504040204" pitchFamily="34" charset="0"/>
              </a:rPr>
              <a:t>PERFECTIF</a:t>
            </a:r>
            <a:endParaRPr lang="fr-FR" altLang="fr-FR" b="1" dirty="0">
              <a:solidFill>
                <a:srgbClr val="0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Text Box 1"/>
          <p:cNvSpPr txBox="1">
            <a:spLocks noChangeArrowheads="1"/>
          </p:cNvSpPr>
          <p:nvPr/>
        </p:nvSpPr>
        <p:spPr bwMode="auto">
          <a:xfrm>
            <a:off x="257175" y="2132856"/>
            <a:ext cx="8640763" cy="4441858"/>
          </a:xfrm>
          <a:prstGeom prst="rect">
            <a:avLst/>
          </a:prstGeom>
          <a:solidFill>
            <a:srgbClr val="66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algn="ctr" eaLnBrk="1" hangingPunct="1">
              <a:spcBef>
                <a:spcPts val="1500"/>
              </a:spcBef>
              <a:buSzPct val="100000"/>
            </a:pPr>
            <a:r>
              <a:rPr lang="fr-FR" altLang="fr-FR" sz="2000" dirty="0">
                <a:solidFill>
                  <a:srgbClr val="000000"/>
                </a:solidFill>
                <a:latin typeface="Verdana" panose="020B0604030504040204" pitchFamily="34" charset="0"/>
              </a:rPr>
              <a:t>QUELS 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PRÉVERBES </a:t>
            </a:r>
            <a:r>
              <a:rPr lang="fr-FR" altLang="fr-FR" sz="2000" dirty="0">
                <a:solidFill>
                  <a:srgbClr val="000000"/>
                </a:solidFill>
                <a:latin typeface="Verdana" panose="020B0604030504040204" pitchFamily="34" charset="0"/>
              </a:rPr>
              <a:t>?</a:t>
            </a:r>
            <a:r>
              <a:rPr lang="ru-RU" altLang="fr-FR" sz="2000" dirty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endParaRPr lang="fr-FR" altLang="fr-FR" sz="2000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endParaRPr lang="fr-FR" altLang="fr-FR" sz="2000" dirty="0" smtClean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fr-FR" altLang="fr-FR" sz="2000" u="sng" dirty="0">
                <a:solidFill>
                  <a:srgbClr val="000000"/>
                </a:solidFill>
                <a:latin typeface="Verdana" panose="020B0604030504040204" pitchFamily="34" charset="0"/>
              </a:rPr>
              <a:t>Préverbes « russes </a:t>
            </a:r>
            <a:r>
              <a:rPr lang="fr-FR" altLang="fr-FR" sz="2000" u="sng" dirty="0" smtClean="0">
                <a:solidFill>
                  <a:srgbClr val="000000"/>
                </a:solidFill>
                <a:latin typeface="Verdana" panose="020B0604030504040204" pitchFamily="34" charset="0"/>
              </a:rPr>
              <a:t>»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 :</a:t>
            </a:r>
            <a:endParaRPr lang="fr-FR" altLang="fr-FR" sz="2000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ru-RU" altLang="fr-FR" sz="2000" dirty="0">
                <a:solidFill>
                  <a:srgbClr val="000000"/>
                </a:solidFill>
                <a:latin typeface="Verdana" panose="020B0604030504040204" pitchFamily="34" charset="0"/>
              </a:rPr>
              <a:t>ПО-</a:t>
            </a: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В- 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ВЫ- 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У- 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ПРИ- 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ОТ- 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ПОД- 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ВЗ- 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С- 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РАЗ-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 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endParaRPr lang="ru-RU" altLang="fr-FR" sz="2000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ru-RU" altLang="fr-FR" sz="2000" dirty="0">
                <a:solidFill>
                  <a:srgbClr val="000000"/>
                </a:solidFill>
                <a:latin typeface="Verdana" panose="020B0604030504040204" pitchFamily="34" charset="0"/>
              </a:rPr>
              <a:t>ЗА- 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ДО- 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О- 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ОБ- 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ОБЕЗ-  ПЕРЕ- 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ПРО- 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НА- 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НАД- 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НЕДО-  </a:t>
            </a: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ru-RU" altLang="fr-FR" sz="2000" b="1" dirty="0" smtClean="0">
                <a:solidFill>
                  <a:srgbClr val="000000"/>
                </a:solidFill>
                <a:latin typeface="Verdana" panose="020B0604030504040204" pitchFamily="34" charset="0"/>
              </a:rPr>
              <a:t>ПРЕД-</a:t>
            </a:r>
            <a:endParaRPr lang="fr-FR" altLang="fr-FR" sz="2000" b="1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endParaRPr lang="fr-FR" altLang="fr-FR" sz="2000" dirty="0" smtClean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fr-FR" altLang="fr-FR" sz="2000" u="sng" dirty="0" smtClean="0">
                <a:solidFill>
                  <a:srgbClr val="000000"/>
                </a:solidFill>
                <a:latin typeface="Verdana" panose="020B0604030504040204" pitchFamily="34" charset="0"/>
              </a:rPr>
              <a:t>Préverbes </a:t>
            </a:r>
            <a:r>
              <a:rPr lang="fr-FR" altLang="fr-FR" sz="2000" u="sng" dirty="0">
                <a:solidFill>
                  <a:srgbClr val="000000"/>
                </a:solidFill>
                <a:latin typeface="Verdana" panose="020B0604030504040204" pitchFamily="34" charset="0"/>
              </a:rPr>
              <a:t>« </a:t>
            </a:r>
            <a:r>
              <a:rPr lang="fr-FR" altLang="fr-FR" sz="2000" u="sng" dirty="0" smtClean="0">
                <a:solidFill>
                  <a:srgbClr val="000000"/>
                </a:solidFill>
                <a:latin typeface="Verdana" panose="020B0604030504040204" pitchFamily="34" charset="0"/>
              </a:rPr>
              <a:t>slavons</a:t>
            </a:r>
            <a:r>
              <a:rPr lang="fr-FR" altLang="fr-FR" sz="2000" u="sng" dirty="0">
                <a:solidFill>
                  <a:srgbClr val="000000"/>
                </a:solidFill>
                <a:latin typeface="Verdana" panose="020B0604030504040204" pitchFamily="34" charset="0"/>
              </a:rPr>
              <a:t> »</a:t>
            </a:r>
            <a:r>
              <a:rPr lang="fr-FR" altLang="fr-FR" sz="2000" dirty="0">
                <a:solidFill>
                  <a:srgbClr val="000000"/>
                </a:solidFill>
                <a:latin typeface="Verdana" panose="020B0604030504040204" pitchFamily="34" charset="0"/>
              </a:rPr>
              <a:t> :</a:t>
            </a: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ИЗ- 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ВОЗ- 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НИЗ- 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ПРЕ-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"/>
          <p:cNvSpPr txBox="1">
            <a:spLocks noChangeArrowheads="1"/>
          </p:cNvSpPr>
          <p:nvPr/>
        </p:nvSpPr>
        <p:spPr bwMode="auto">
          <a:xfrm>
            <a:off x="257175" y="309563"/>
            <a:ext cx="8640763" cy="1535112"/>
          </a:xfrm>
          <a:prstGeom prst="rect">
            <a:avLst/>
          </a:prstGeom>
          <a:solidFill>
            <a:srgbClr val="66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algn="ctr" eaLnBrk="1" hangingPunct="1">
              <a:spcBef>
                <a:spcPts val="1500"/>
              </a:spcBef>
              <a:buSzPct val="100000"/>
            </a:pPr>
            <a:r>
              <a:rPr lang="fr-FR" altLang="fr-FR" b="1" u="sng" dirty="0">
                <a:solidFill>
                  <a:srgbClr val="000000"/>
                </a:solidFill>
                <a:latin typeface="Verdana" panose="020B0604030504040204" pitchFamily="34" charset="0"/>
              </a:rPr>
              <a:t>PRÉVERBATION</a:t>
            </a:r>
          </a:p>
          <a:p>
            <a:pPr algn="ctr" eaLnBrk="1" hangingPunct="1">
              <a:spcBef>
                <a:spcPts val="1500"/>
              </a:spcBef>
              <a:buSzPct val="100000"/>
            </a:pPr>
            <a:endParaRPr lang="fr-FR" altLang="fr-FR" b="1" u="sng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fr-FR" altLang="fr-FR" dirty="0">
                <a:solidFill>
                  <a:srgbClr val="000000"/>
                </a:solidFill>
                <a:latin typeface="Verdana" panose="020B0604030504040204" pitchFamily="34" charset="0"/>
              </a:rPr>
              <a:t>PRÉVERBE </a:t>
            </a:r>
            <a:r>
              <a:rPr lang="fr-FR" altLang="fr-FR" dirty="0">
                <a:solidFill>
                  <a:srgbClr val="000000"/>
                </a:solidFill>
                <a:latin typeface="Comic Sans MS" panose="030F0702030302020204" pitchFamily="66" charset="0"/>
              </a:rPr>
              <a:t>+ VERBE = </a:t>
            </a:r>
            <a:r>
              <a:rPr lang="fr-FR" altLang="fr-FR" dirty="0">
                <a:solidFill>
                  <a:srgbClr val="000000"/>
                </a:solidFill>
                <a:latin typeface="Verdana" panose="020B0604030504040204" pitchFamily="34" charset="0"/>
              </a:rPr>
              <a:t>VERBE </a:t>
            </a:r>
            <a:r>
              <a:rPr lang="fr-FR" altLang="fr-FR" dirty="0" smtClean="0">
                <a:solidFill>
                  <a:srgbClr val="000000"/>
                </a:solidFill>
                <a:latin typeface="Verdana" panose="020B0604030504040204" pitchFamily="34" charset="0"/>
              </a:rPr>
              <a:t>PRÉVERB</a:t>
            </a:r>
            <a:r>
              <a:rPr lang="fr-FR" altLang="fr-FR" dirty="0">
                <a:solidFill>
                  <a:srgbClr val="000000"/>
                </a:solidFill>
                <a:latin typeface="Verdana" panose="020B0604030504040204" pitchFamily="34" charset="0"/>
              </a:rPr>
              <a:t>É</a:t>
            </a:r>
            <a:r>
              <a:rPr lang="fr-FR" altLang="fr-FR" dirty="0" smtClean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fr-FR" altLang="fr-FR" b="1" dirty="0">
                <a:solidFill>
                  <a:srgbClr val="000000"/>
                </a:solidFill>
                <a:latin typeface="Verdana" panose="020B0604030504040204" pitchFamily="34" charset="0"/>
              </a:rPr>
              <a:t>PERFECTIF</a:t>
            </a:r>
            <a:endParaRPr lang="fr-FR" altLang="fr-FR" b="1" dirty="0">
              <a:solidFill>
                <a:srgbClr val="0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Text Box 1"/>
          <p:cNvSpPr txBox="1">
            <a:spLocks noChangeArrowheads="1"/>
          </p:cNvSpPr>
          <p:nvPr/>
        </p:nvSpPr>
        <p:spPr bwMode="auto">
          <a:xfrm>
            <a:off x="257175" y="2132856"/>
            <a:ext cx="8640763" cy="4441858"/>
          </a:xfrm>
          <a:prstGeom prst="rect">
            <a:avLst/>
          </a:prstGeom>
          <a:solidFill>
            <a:srgbClr val="66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algn="ctr" eaLnBrk="1" hangingPunct="1">
              <a:spcBef>
                <a:spcPts val="1500"/>
              </a:spcBef>
              <a:buSzPct val="100000"/>
            </a:pP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VARIANTE</a:t>
            </a:r>
            <a:r>
              <a:rPr lang="fr-FR" altLang="fr-FR" sz="2000" dirty="0">
                <a:solidFill>
                  <a:srgbClr val="000000"/>
                </a:solidFill>
                <a:latin typeface="Verdana" panose="020B0604030504040204" pitchFamily="34" charset="0"/>
              </a:rPr>
              <a:t>S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 AVEC </a:t>
            </a:r>
            <a:r>
              <a:rPr lang="fr-FR" altLang="fr-FR" sz="2000" dirty="0" smtClean="0">
                <a:solidFill>
                  <a:srgbClr val="FF0000"/>
                </a:solidFill>
                <a:latin typeface="Verdana" panose="020B0604030504040204" pitchFamily="34" charset="0"/>
              </a:rPr>
              <a:t>VOYELLE MOBILE</a:t>
            </a:r>
            <a:endParaRPr lang="fr-FR" altLang="fr-FR" sz="2000" dirty="0">
              <a:solidFill>
                <a:srgbClr val="FF0000"/>
              </a:solidFill>
              <a:latin typeface="Verdana" panose="020B0604030504040204" pitchFamily="34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ru-RU" altLang="fr-FR" sz="2000" i="1" dirty="0" smtClean="0">
                <a:solidFill>
                  <a:srgbClr val="000000"/>
                </a:solidFill>
                <a:latin typeface="Verdana" panose="020B0604030504040204" pitchFamily="34" charset="0"/>
              </a:rPr>
              <a:t>с</a:t>
            </a:r>
            <a:r>
              <a:rPr lang="ru-RU" altLang="fr-FR" sz="2000" i="1" dirty="0" smtClean="0">
                <a:solidFill>
                  <a:srgbClr val="FF0000"/>
                </a:solidFill>
                <a:latin typeface="Verdana" panose="020B0604030504040204" pitchFamily="34" charset="0"/>
              </a:rPr>
              <a:t>о</a:t>
            </a:r>
            <a:r>
              <a:rPr lang="ru-RU" altLang="fr-FR" sz="2000" i="1" dirty="0" smtClean="0">
                <a:solidFill>
                  <a:srgbClr val="000000"/>
                </a:solidFill>
                <a:latin typeface="Verdana" panose="020B0604030504040204" pitchFamily="34" charset="0"/>
              </a:rPr>
              <a:t>слать </a:t>
            </a:r>
            <a:r>
              <a:rPr lang="ru-RU" altLang="fr-FR" sz="2000" i="1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(ссылать)</a:t>
            </a:r>
            <a:endParaRPr lang="fr-FR" altLang="fr-FR" sz="2000" i="1" dirty="0" smtClean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fr-FR" altLang="fr-FR" sz="2000" u="sng" dirty="0">
                <a:solidFill>
                  <a:srgbClr val="000000"/>
                </a:solidFill>
                <a:latin typeface="Verdana" panose="020B0604030504040204" pitchFamily="34" charset="0"/>
              </a:rPr>
              <a:t>Préverbes « russes </a:t>
            </a:r>
            <a:r>
              <a:rPr lang="fr-FR" altLang="fr-FR" sz="2000" u="sng" dirty="0" smtClean="0">
                <a:solidFill>
                  <a:srgbClr val="000000"/>
                </a:solidFill>
                <a:latin typeface="Verdana" panose="020B0604030504040204" pitchFamily="34" charset="0"/>
              </a:rPr>
              <a:t>»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 :</a:t>
            </a:r>
            <a:endParaRPr lang="fr-FR" altLang="fr-FR" sz="2000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ru-RU" altLang="fr-FR" sz="2000" dirty="0">
                <a:solidFill>
                  <a:srgbClr val="000000"/>
                </a:solidFill>
                <a:latin typeface="Verdana" panose="020B0604030504040204" pitchFamily="34" charset="0"/>
              </a:rPr>
              <a:t>ПО-</a:t>
            </a: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В</a:t>
            </a:r>
            <a:r>
              <a:rPr lang="ru-RU" altLang="fr-FR" sz="2000" dirty="0" smtClean="0">
                <a:solidFill>
                  <a:srgbClr val="FF0000"/>
                </a:solidFill>
                <a:latin typeface="Verdana" panose="020B0604030504040204" pitchFamily="34" charset="0"/>
              </a:rPr>
              <a:t>О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- 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ВЫ- 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У- 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ПРИ- 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ОТ</a:t>
            </a:r>
            <a:r>
              <a:rPr lang="ru-RU" altLang="fr-FR" sz="2000" dirty="0">
                <a:solidFill>
                  <a:srgbClr val="FF0000"/>
                </a:solidFill>
                <a:latin typeface="Verdana" panose="020B0604030504040204" pitchFamily="34" charset="0"/>
              </a:rPr>
              <a:t>О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- 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ПОД</a:t>
            </a:r>
            <a:r>
              <a:rPr lang="ru-RU" altLang="fr-FR" sz="2000" dirty="0">
                <a:solidFill>
                  <a:srgbClr val="FF0000"/>
                </a:solidFill>
                <a:latin typeface="Verdana" panose="020B0604030504040204" pitchFamily="34" charset="0"/>
              </a:rPr>
              <a:t>О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- 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ВЗ</a:t>
            </a:r>
            <a:r>
              <a:rPr lang="ru-RU" altLang="fr-FR" sz="2000" dirty="0">
                <a:solidFill>
                  <a:srgbClr val="FF0000"/>
                </a:solidFill>
                <a:latin typeface="Verdana" panose="020B0604030504040204" pitchFamily="34" charset="0"/>
              </a:rPr>
              <a:t>О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- 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ru-RU" altLang="fr-FR" sz="2000" b="1" dirty="0" smtClean="0">
                <a:solidFill>
                  <a:srgbClr val="000000"/>
                </a:solidFill>
                <a:latin typeface="Verdana" panose="020B0604030504040204" pitchFamily="34" charset="0"/>
              </a:rPr>
              <a:t>С</a:t>
            </a:r>
            <a:r>
              <a:rPr lang="ru-RU" altLang="fr-FR" sz="2000" b="1" dirty="0">
                <a:solidFill>
                  <a:srgbClr val="FF0000"/>
                </a:solidFill>
                <a:latin typeface="Verdana" panose="020B0604030504040204" pitchFamily="34" charset="0"/>
              </a:rPr>
              <a:t>О</a:t>
            </a:r>
            <a:r>
              <a:rPr lang="ru-RU" altLang="fr-FR" sz="2000" b="1" dirty="0" smtClean="0">
                <a:solidFill>
                  <a:srgbClr val="000000"/>
                </a:solidFill>
                <a:latin typeface="Verdana" panose="020B0604030504040204" pitchFamily="34" charset="0"/>
              </a:rPr>
              <a:t>-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РАЗ</a:t>
            </a:r>
            <a:r>
              <a:rPr lang="ru-RU" altLang="fr-FR" sz="2000" dirty="0">
                <a:solidFill>
                  <a:srgbClr val="FF0000"/>
                </a:solidFill>
                <a:latin typeface="Verdana" panose="020B0604030504040204" pitchFamily="34" charset="0"/>
              </a:rPr>
              <a:t>О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-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 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endParaRPr lang="ru-RU" altLang="fr-FR" sz="2000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ru-RU" altLang="fr-FR" sz="2000" dirty="0">
                <a:solidFill>
                  <a:srgbClr val="000000"/>
                </a:solidFill>
                <a:latin typeface="Verdana" panose="020B0604030504040204" pitchFamily="34" charset="0"/>
              </a:rPr>
              <a:t>ЗА- 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ДО- 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О- 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ОБ</a:t>
            </a:r>
            <a:r>
              <a:rPr lang="ru-RU" altLang="fr-FR" sz="2000" dirty="0">
                <a:solidFill>
                  <a:srgbClr val="FF0000"/>
                </a:solidFill>
                <a:latin typeface="Verdana" panose="020B0604030504040204" pitchFamily="34" charset="0"/>
              </a:rPr>
              <a:t>О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- 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ОБЕЗ-  ПЕРЕ- 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ПРО- 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НА- 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НАД</a:t>
            </a:r>
            <a:r>
              <a:rPr lang="ru-RU" altLang="fr-FR" sz="2000" dirty="0">
                <a:solidFill>
                  <a:srgbClr val="FF0000"/>
                </a:solidFill>
                <a:latin typeface="Verdana" panose="020B0604030504040204" pitchFamily="34" charset="0"/>
              </a:rPr>
              <a:t>О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- 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НЕДО-  </a:t>
            </a: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ru-RU" altLang="fr-FR" sz="2000" b="1" dirty="0" smtClean="0">
                <a:solidFill>
                  <a:srgbClr val="000000"/>
                </a:solidFill>
                <a:latin typeface="Verdana" panose="020B0604030504040204" pitchFamily="34" charset="0"/>
              </a:rPr>
              <a:t>ПРЕД</a:t>
            </a:r>
            <a:r>
              <a:rPr lang="ru-RU" altLang="fr-FR" sz="2000" b="1" dirty="0" smtClean="0">
                <a:solidFill>
                  <a:srgbClr val="FF0000"/>
                </a:solidFill>
                <a:latin typeface="Verdana" panose="020B0604030504040204" pitchFamily="34" charset="0"/>
              </a:rPr>
              <a:t>У</a:t>
            </a:r>
            <a:r>
              <a:rPr lang="ru-RU" altLang="fr-FR" sz="2000" b="1" dirty="0" smtClean="0">
                <a:solidFill>
                  <a:srgbClr val="000000"/>
                </a:solidFill>
                <a:latin typeface="Verdana" panose="020B0604030504040204" pitchFamily="34" charset="0"/>
              </a:rPr>
              <a:t>-</a:t>
            </a:r>
            <a:endParaRPr lang="fr-FR" altLang="fr-FR" sz="2000" b="1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endParaRPr lang="fr-FR" altLang="fr-FR" sz="2000" dirty="0" smtClean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fr-FR" altLang="fr-FR" sz="2000" u="sng" dirty="0" smtClean="0">
                <a:solidFill>
                  <a:srgbClr val="000000"/>
                </a:solidFill>
                <a:latin typeface="Verdana" panose="020B0604030504040204" pitchFamily="34" charset="0"/>
              </a:rPr>
              <a:t>Préverbes </a:t>
            </a:r>
            <a:r>
              <a:rPr lang="fr-FR" altLang="fr-FR" sz="2000" u="sng" dirty="0">
                <a:solidFill>
                  <a:srgbClr val="000000"/>
                </a:solidFill>
                <a:latin typeface="Verdana" panose="020B0604030504040204" pitchFamily="34" charset="0"/>
              </a:rPr>
              <a:t>« </a:t>
            </a:r>
            <a:r>
              <a:rPr lang="fr-FR" altLang="fr-FR" sz="2000" u="sng" dirty="0" smtClean="0">
                <a:solidFill>
                  <a:srgbClr val="000000"/>
                </a:solidFill>
                <a:latin typeface="Verdana" panose="020B0604030504040204" pitchFamily="34" charset="0"/>
              </a:rPr>
              <a:t>slavons</a:t>
            </a:r>
            <a:r>
              <a:rPr lang="fr-FR" altLang="fr-FR" sz="2000" u="sng" dirty="0">
                <a:solidFill>
                  <a:srgbClr val="000000"/>
                </a:solidFill>
                <a:latin typeface="Verdana" panose="020B0604030504040204" pitchFamily="34" charset="0"/>
              </a:rPr>
              <a:t> »</a:t>
            </a:r>
            <a:r>
              <a:rPr lang="fr-FR" altLang="fr-FR" sz="2000" dirty="0">
                <a:solidFill>
                  <a:srgbClr val="000000"/>
                </a:solidFill>
                <a:latin typeface="Verdana" panose="020B0604030504040204" pitchFamily="34" charset="0"/>
              </a:rPr>
              <a:t> :</a:t>
            </a: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ИЗ</a:t>
            </a:r>
            <a:r>
              <a:rPr lang="ru-RU" altLang="fr-FR" sz="2000" dirty="0">
                <a:solidFill>
                  <a:srgbClr val="FF0000"/>
                </a:solidFill>
                <a:latin typeface="Verdana" panose="020B0604030504040204" pitchFamily="34" charset="0"/>
              </a:rPr>
              <a:t>О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- 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ВОЗ- 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НИЗ</a:t>
            </a:r>
            <a:r>
              <a:rPr lang="ru-RU" altLang="fr-FR" sz="2000" dirty="0">
                <a:solidFill>
                  <a:srgbClr val="FF0000"/>
                </a:solidFill>
                <a:latin typeface="Verdana" panose="020B0604030504040204" pitchFamily="34" charset="0"/>
              </a:rPr>
              <a:t>О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- 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ПРЕ-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4172403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"/>
          <p:cNvSpPr txBox="1">
            <a:spLocks noChangeArrowheads="1"/>
          </p:cNvSpPr>
          <p:nvPr/>
        </p:nvSpPr>
        <p:spPr bwMode="auto">
          <a:xfrm>
            <a:off x="257175" y="309563"/>
            <a:ext cx="8640763" cy="1535112"/>
          </a:xfrm>
          <a:prstGeom prst="rect">
            <a:avLst/>
          </a:prstGeom>
          <a:solidFill>
            <a:srgbClr val="66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algn="ctr" eaLnBrk="1" hangingPunct="1">
              <a:spcBef>
                <a:spcPts val="1500"/>
              </a:spcBef>
              <a:buSzPct val="100000"/>
            </a:pPr>
            <a:r>
              <a:rPr lang="fr-FR" altLang="fr-FR" b="1" u="sng" dirty="0">
                <a:solidFill>
                  <a:srgbClr val="000000"/>
                </a:solidFill>
                <a:latin typeface="Verdana" panose="020B0604030504040204" pitchFamily="34" charset="0"/>
              </a:rPr>
              <a:t>PRÉVERBATION</a:t>
            </a:r>
          </a:p>
          <a:p>
            <a:pPr algn="ctr" eaLnBrk="1" hangingPunct="1">
              <a:spcBef>
                <a:spcPts val="1500"/>
              </a:spcBef>
              <a:buSzPct val="100000"/>
            </a:pPr>
            <a:endParaRPr lang="fr-FR" altLang="fr-FR" b="1" u="sng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fr-FR" altLang="fr-FR" dirty="0" smtClean="0">
                <a:solidFill>
                  <a:srgbClr val="000000"/>
                </a:solidFill>
                <a:latin typeface="Verdana" panose="020B0604030504040204" pitchFamily="34" charset="0"/>
              </a:rPr>
              <a:t>PRÉVERBE </a:t>
            </a:r>
            <a:r>
              <a:rPr lang="fr-FR" altLang="fr-FR" dirty="0">
                <a:solidFill>
                  <a:srgbClr val="000000"/>
                </a:solidFill>
                <a:latin typeface="Comic Sans MS" panose="030F0702030302020204" pitchFamily="66" charset="0"/>
              </a:rPr>
              <a:t>+ VERBE = </a:t>
            </a:r>
            <a:r>
              <a:rPr lang="fr-FR" altLang="fr-FR" dirty="0">
                <a:solidFill>
                  <a:srgbClr val="000000"/>
                </a:solidFill>
                <a:latin typeface="Verdana" panose="020B0604030504040204" pitchFamily="34" charset="0"/>
              </a:rPr>
              <a:t>VERBE </a:t>
            </a:r>
            <a:r>
              <a:rPr lang="fr-FR" altLang="fr-FR" dirty="0" smtClean="0">
                <a:solidFill>
                  <a:srgbClr val="000000"/>
                </a:solidFill>
                <a:latin typeface="Verdana" panose="020B0604030504040204" pitchFamily="34" charset="0"/>
              </a:rPr>
              <a:t>PRÉVERB</a:t>
            </a:r>
            <a:r>
              <a:rPr lang="fr-FR" altLang="fr-FR" dirty="0">
                <a:solidFill>
                  <a:srgbClr val="000000"/>
                </a:solidFill>
                <a:latin typeface="Verdana" panose="020B0604030504040204" pitchFamily="34" charset="0"/>
              </a:rPr>
              <a:t>É</a:t>
            </a:r>
            <a:r>
              <a:rPr lang="fr-FR" altLang="fr-FR" dirty="0" smtClean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fr-FR" altLang="fr-FR" b="1" dirty="0">
                <a:solidFill>
                  <a:srgbClr val="000000"/>
                </a:solidFill>
                <a:latin typeface="Verdana" panose="020B0604030504040204" pitchFamily="34" charset="0"/>
              </a:rPr>
              <a:t>PERFECTIF</a:t>
            </a:r>
            <a:endParaRPr lang="fr-FR" altLang="fr-FR" b="1" dirty="0">
              <a:solidFill>
                <a:srgbClr val="0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Text Box 1"/>
          <p:cNvSpPr txBox="1">
            <a:spLocks noChangeArrowheads="1"/>
          </p:cNvSpPr>
          <p:nvPr/>
        </p:nvSpPr>
        <p:spPr bwMode="auto">
          <a:xfrm>
            <a:off x="257175" y="2132856"/>
            <a:ext cx="8640763" cy="4441858"/>
          </a:xfrm>
          <a:prstGeom prst="rect">
            <a:avLst/>
          </a:prstGeom>
          <a:solidFill>
            <a:srgbClr val="66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algn="ctr" eaLnBrk="1" hangingPunct="1">
              <a:spcBef>
                <a:spcPts val="1500"/>
              </a:spcBef>
              <a:buSzPct val="100000"/>
            </a:pP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VARIANTES AVEC </a:t>
            </a:r>
            <a:r>
              <a:rPr lang="fr-FR" altLang="fr-FR" sz="2000" dirty="0" smtClean="0">
                <a:solidFill>
                  <a:srgbClr val="FF0000"/>
                </a:solidFill>
                <a:latin typeface="Verdana" panose="020B0604030504040204" pitchFamily="34" charset="0"/>
              </a:rPr>
              <a:t>SIGNE DUR 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DEVANT YOD</a:t>
            </a:r>
            <a:endParaRPr lang="fr-FR" altLang="fr-FR" sz="2000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ru-RU" altLang="fr-FR" sz="2000" i="1" dirty="0">
                <a:solidFill>
                  <a:srgbClr val="000000"/>
                </a:solidFill>
                <a:latin typeface="Verdana" panose="020B0604030504040204" pitchFamily="34" charset="0"/>
              </a:rPr>
              <a:t>п</a:t>
            </a:r>
            <a:r>
              <a:rPr lang="ru-RU" altLang="fr-FR" sz="2000" i="1" dirty="0" smtClean="0">
                <a:solidFill>
                  <a:srgbClr val="000000"/>
                </a:solidFill>
                <a:latin typeface="Verdana" panose="020B0604030504040204" pitchFamily="34" charset="0"/>
              </a:rPr>
              <a:t>од</a:t>
            </a:r>
            <a:r>
              <a:rPr lang="ru-RU" altLang="fr-FR" sz="2000" i="1" dirty="0" smtClean="0">
                <a:solidFill>
                  <a:srgbClr val="FF0000"/>
                </a:solidFill>
                <a:latin typeface="Verdana" panose="020B0604030504040204" pitchFamily="34" charset="0"/>
              </a:rPr>
              <a:t>ъ</a:t>
            </a:r>
            <a:r>
              <a:rPr lang="ru-RU" altLang="fr-FR" sz="2000" i="1" dirty="0" smtClean="0">
                <a:solidFill>
                  <a:srgbClr val="000000"/>
                </a:solidFill>
                <a:latin typeface="Verdana" panose="020B0604030504040204" pitchFamily="34" charset="0"/>
              </a:rPr>
              <a:t>ехать (/</a:t>
            </a:r>
            <a:r>
              <a:rPr lang="fr-FR" altLang="fr-FR" sz="2000" i="1" dirty="0" err="1" smtClean="0">
                <a:solidFill>
                  <a:srgbClr val="000000"/>
                </a:solidFill>
                <a:latin typeface="Verdana" panose="020B0604030504040204" pitchFamily="34" charset="0"/>
              </a:rPr>
              <a:t>pod</a:t>
            </a:r>
            <a:r>
              <a:rPr lang="fr-FR" altLang="fr-FR" sz="2000" i="1" dirty="0" err="1" smtClean="0">
                <a:solidFill>
                  <a:srgbClr val="FF0000"/>
                </a:solidFill>
                <a:latin typeface="Verdana" panose="020B0604030504040204" pitchFamily="34" charset="0"/>
              </a:rPr>
              <a:t>j</a:t>
            </a:r>
            <a:r>
              <a:rPr lang="fr-FR" altLang="fr-FR" sz="2000" i="1" dirty="0" err="1" smtClean="0">
                <a:solidFill>
                  <a:srgbClr val="000000"/>
                </a:solidFill>
                <a:latin typeface="Verdana" panose="020B0604030504040204" pitchFamily="34" charset="0"/>
              </a:rPr>
              <a:t>exat</a:t>
            </a:r>
            <a:r>
              <a:rPr lang="fr-FR" altLang="fr-FR" sz="2000" i="1" dirty="0" smtClean="0">
                <a:solidFill>
                  <a:srgbClr val="000000"/>
                </a:solidFill>
                <a:latin typeface="Verdana" panose="020B0604030504040204" pitchFamily="34" charset="0"/>
              </a:rPr>
              <a:t>’</a:t>
            </a:r>
            <a:r>
              <a:rPr lang="ru-RU" altLang="fr-FR" sz="2000" i="1" dirty="0" smtClean="0">
                <a:solidFill>
                  <a:srgbClr val="000000"/>
                </a:solidFill>
                <a:latin typeface="Verdana" panose="020B0604030504040204" pitchFamily="34" charset="0"/>
              </a:rPr>
              <a:t>/)</a:t>
            </a:r>
            <a:endParaRPr lang="fr-FR" altLang="fr-FR" sz="2000" dirty="0" smtClean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fr-FR" altLang="fr-FR" sz="2000" u="sng" dirty="0">
                <a:solidFill>
                  <a:srgbClr val="000000"/>
                </a:solidFill>
                <a:latin typeface="Verdana" panose="020B0604030504040204" pitchFamily="34" charset="0"/>
              </a:rPr>
              <a:t>Préverbes « russes </a:t>
            </a:r>
            <a:r>
              <a:rPr lang="fr-FR" altLang="fr-FR" sz="2000" u="sng" dirty="0" smtClean="0">
                <a:solidFill>
                  <a:srgbClr val="000000"/>
                </a:solidFill>
                <a:latin typeface="Verdana" panose="020B0604030504040204" pitchFamily="34" charset="0"/>
              </a:rPr>
              <a:t>»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 :</a:t>
            </a:r>
            <a:endParaRPr lang="fr-FR" altLang="fr-FR" sz="2000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ru-RU" altLang="fr-FR" sz="2000" dirty="0">
                <a:solidFill>
                  <a:srgbClr val="000000"/>
                </a:solidFill>
                <a:latin typeface="Verdana" panose="020B0604030504040204" pitchFamily="34" charset="0"/>
              </a:rPr>
              <a:t>ПО-</a:t>
            </a: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В</a:t>
            </a:r>
            <a:r>
              <a:rPr lang="ru-RU" altLang="fr-FR" sz="2000" dirty="0" smtClean="0">
                <a:solidFill>
                  <a:srgbClr val="FF0000"/>
                </a:solidFill>
                <a:latin typeface="Verdana" panose="020B0604030504040204" pitchFamily="34" charset="0"/>
              </a:rPr>
              <a:t>Ъ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- 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ВЫ- 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У- 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ПРИ- 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ОТ</a:t>
            </a:r>
            <a:r>
              <a:rPr lang="ru-RU" altLang="fr-FR" sz="2000" dirty="0" smtClean="0">
                <a:solidFill>
                  <a:srgbClr val="FF0000"/>
                </a:solidFill>
                <a:latin typeface="Verdana" panose="020B0604030504040204" pitchFamily="34" charset="0"/>
              </a:rPr>
              <a:t>Ъ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- 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ПОД</a:t>
            </a:r>
            <a:r>
              <a:rPr lang="ru-RU" altLang="fr-FR" sz="2000" dirty="0" smtClean="0">
                <a:solidFill>
                  <a:srgbClr val="FF0000"/>
                </a:solidFill>
                <a:latin typeface="Verdana" panose="020B0604030504040204" pitchFamily="34" charset="0"/>
              </a:rPr>
              <a:t>Ъ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- 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ВЗ</a:t>
            </a:r>
            <a:r>
              <a:rPr lang="ru-RU" altLang="fr-FR" sz="2000" dirty="0">
                <a:solidFill>
                  <a:srgbClr val="FF0000"/>
                </a:solidFill>
                <a:latin typeface="Verdana" panose="020B0604030504040204" pitchFamily="34" charset="0"/>
              </a:rPr>
              <a:t>Ъ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- 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С</a:t>
            </a:r>
            <a:r>
              <a:rPr lang="ru-RU" altLang="fr-FR" sz="2000" dirty="0">
                <a:solidFill>
                  <a:srgbClr val="FF0000"/>
                </a:solidFill>
                <a:latin typeface="Verdana" panose="020B0604030504040204" pitchFamily="34" charset="0"/>
              </a:rPr>
              <a:t>Ъ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- 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РАЗ</a:t>
            </a:r>
            <a:r>
              <a:rPr lang="ru-RU" altLang="fr-FR" sz="2000" dirty="0">
                <a:solidFill>
                  <a:srgbClr val="FF0000"/>
                </a:solidFill>
                <a:latin typeface="Verdana" panose="020B0604030504040204" pitchFamily="34" charset="0"/>
              </a:rPr>
              <a:t>Ъ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-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 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endParaRPr lang="ru-RU" altLang="fr-FR" sz="2000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ru-RU" altLang="fr-FR" sz="2000" dirty="0">
                <a:solidFill>
                  <a:srgbClr val="000000"/>
                </a:solidFill>
                <a:latin typeface="Verdana" panose="020B0604030504040204" pitchFamily="34" charset="0"/>
              </a:rPr>
              <a:t>ЗА- 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ДО- 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О- 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ОБ</a:t>
            </a:r>
            <a:r>
              <a:rPr lang="ru-RU" altLang="fr-FR" sz="2000" dirty="0">
                <a:solidFill>
                  <a:srgbClr val="FF0000"/>
                </a:solidFill>
                <a:latin typeface="Verdana" panose="020B0604030504040204" pitchFamily="34" charset="0"/>
              </a:rPr>
              <a:t>Ъ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- 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ОБЕЗ-  ПЕРЕ- 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ПРО- 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НА- 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НАД- 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НЕДО-  </a:t>
            </a: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ru-RU" altLang="fr-FR" sz="2000" b="1" dirty="0" smtClean="0">
                <a:solidFill>
                  <a:srgbClr val="000000"/>
                </a:solidFill>
                <a:latin typeface="Verdana" panose="020B0604030504040204" pitchFamily="34" charset="0"/>
              </a:rPr>
              <a:t>ПРЕД</a:t>
            </a:r>
            <a:r>
              <a:rPr lang="ru-RU" altLang="fr-FR" sz="2000" b="1" dirty="0">
                <a:solidFill>
                  <a:srgbClr val="FF0000"/>
                </a:solidFill>
                <a:latin typeface="Verdana" panose="020B0604030504040204" pitchFamily="34" charset="0"/>
              </a:rPr>
              <a:t>Ъ</a:t>
            </a:r>
            <a:r>
              <a:rPr lang="ru-RU" altLang="fr-FR" sz="2000" b="1" dirty="0" smtClean="0">
                <a:solidFill>
                  <a:srgbClr val="000000"/>
                </a:solidFill>
                <a:latin typeface="Verdana" panose="020B0604030504040204" pitchFamily="34" charset="0"/>
              </a:rPr>
              <a:t>-</a:t>
            </a:r>
            <a:endParaRPr lang="fr-FR" altLang="fr-FR" sz="2000" b="1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endParaRPr lang="fr-FR" altLang="fr-FR" sz="2000" dirty="0" smtClean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fr-FR" altLang="fr-FR" sz="2000" u="sng" dirty="0" smtClean="0">
                <a:solidFill>
                  <a:srgbClr val="000000"/>
                </a:solidFill>
                <a:latin typeface="Verdana" panose="020B0604030504040204" pitchFamily="34" charset="0"/>
              </a:rPr>
              <a:t>Préverbes </a:t>
            </a:r>
            <a:r>
              <a:rPr lang="fr-FR" altLang="fr-FR" sz="2000" u="sng" dirty="0">
                <a:solidFill>
                  <a:srgbClr val="000000"/>
                </a:solidFill>
                <a:latin typeface="Verdana" panose="020B0604030504040204" pitchFamily="34" charset="0"/>
              </a:rPr>
              <a:t>« </a:t>
            </a:r>
            <a:r>
              <a:rPr lang="fr-FR" altLang="fr-FR" sz="2000" u="sng" dirty="0" smtClean="0">
                <a:solidFill>
                  <a:srgbClr val="000000"/>
                </a:solidFill>
                <a:latin typeface="Verdana" panose="020B0604030504040204" pitchFamily="34" charset="0"/>
              </a:rPr>
              <a:t>slavons</a:t>
            </a:r>
            <a:r>
              <a:rPr lang="fr-FR" altLang="fr-FR" sz="2000" u="sng" dirty="0">
                <a:solidFill>
                  <a:srgbClr val="000000"/>
                </a:solidFill>
                <a:latin typeface="Verdana" panose="020B0604030504040204" pitchFamily="34" charset="0"/>
              </a:rPr>
              <a:t> »</a:t>
            </a:r>
            <a:r>
              <a:rPr lang="fr-FR" altLang="fr-FR" sz="2000" dirty="0">
                <a:solidFill>
                  <a:srgbClr val="000000"/>
                </a:solidFill>
                <a:latin typeface="Verdana" panose="020B0604030504040204" pitchFamily="34" charset="0"/>
              </a:rPr>
              <a:t> :</a:t>
            </a: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ИЗ</a:t>
            </a:r>
            <a:r>
              <a:rPr lang="ru-RU" altLang="fr-FR" sz="2000" dirty="0">
                <a:solidFill>
                  <a:srgbClr val="FF0000"/>
                </a:solidFill>
                <a:latin typeface="Verdana" panose="020B0604030504040204" pitchFamily="34" charset="0"/>
              </a:rPr>
              <a:t>Ъ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- 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ВОЗ- 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НИЗ- 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ПРЕ-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6859587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"/>
          <p:cNvSpPr txBox="1">
            <a:spLocks noChangeArrowheads="1"/>
          </p:cNvSpPr>
          <p:nvPr/>
        </p:nvSpPr>
        <p:spPr bwMode="auto">
          <a:xfrm>
            <a:off x="257175" y="309563"/>
            <a:ext cx="8640763" cy="1535112"/>
          </a:xfrm>
          <a:prstGeom prst="rect">
            <a:avLst/>
          </a:prstGeom>
          <a:solidFill>
            <a:srgbClr val="66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algn="ctr" eaLnBrk="1" hangingPunct="1">
              <a:spcBef>
                <a:spcPts val="1500"/>
              </a:spcBef>
              <a:buSzPct val="100000"/>
            </a:pPr>
            <a:r>
              <a:rPr lang="fr-FR" altLang="fr-FR" b="1" u="sng" dirty="0">
                <a:solidFill>
                  <a:srgbClr val="000000"/>
                </a:solidFill>
                <a:latin typeface="Verdana" panose="020B0604030504040204" pitchFamily="34" charset="0"/>
              </a:rPr>
              <a:t>PRÉVERBATION</a:t>
            </a:r>
          </a:p>
          <a:p>
            <a:pPr algn="ctr" eaLnBrk="1" hangingPunct="1">
              <a:spcBef>
                <a:spcPts val="1500"/>
              </a:spcBef>
              <a:buSzPct val="100000"/>
            </a:pPr>
            <a:endParaRPr lang="fr-FR" altLang="fr-FR" b="1" u="sng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fr-FR" altLang="fr-FR" dirty="0">
                <a:solidFill>
                  <a:srgbClr val="000000"/>
                </a:solidFill>
                <a:latin typeface="Verdana" panose="020B0604030504040204" pitchFamily="34" charset="0"/>
              </a:rPr>
              <a:t>PRÉVERBE </a:t>
            </a:r>
            <a:r>
              <a:rPr lang="fr-FR" altLang="fr-FR" dirty="0">
                <a:solidFill>
                  <a:srgbClr val="000000"/>
                </a:solidFill>
                <a:latin typeface="Comic Sans MS" panose="030F0702030302020204" pitchFamily="66" charset="0"/>
              </a:rPr>
              <a:t>+ VERBE = </a:t>
            </a:r>
            <a:r>
              <a:rPr lang="fr-FR" altLang="fr-FR" dirty="0">
                <a:solidFill>
                  <a:srgbClr val="000000"/>
                </a:solidFill>
                <a:latin typeface="Verdana" panose="020B0604030504040204" pitchFamily="34" charset="0"/>
              </a:rPr>
              <a:t>VERBE </a:t>
            </a:r>
            <a:r>
              <a:rPr lang="fr-FR" altLang="fr-FR" dirty="0" smtClean="0">
                <a:solidFill>
                  <a:srgbClr val="000000"/>
                </a:solidFill>
                <a:latin typeface="Verdana" panose="020B0604030504040204" pitchFamily="34" charset="0"/>
              </a:rPr>
              <a:t>PRÉVERB</a:t>
            </a:r>
            <a:r>
              <a:rPr lang="fr-FR" altLang="fr-FR" dirty="0">
                <a:solidFill>
                  <a:srgbClr val="000000"/>
                </a:solidFill>
                <a:latin typeface="Verdana" panose="020B0604030504040204" pitchFamily="34" charset="0"/>
              </a:rPr>
              <a:t>É</a:t>
            </a:r>
            <a:r>
              <a:rPr lang="fr-FR" altLang="fr-FR" dirty="0" smtClean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fr-FR" altLang="fr-FR" b="1" dirty="0">
                <a:solidFill>
                  <a:srgbClr val="000000"/>
                </a:solidFill>
                <a:latin typeface="Verdana" panose="020B0604030504040204" pitchFamily="34" charset="0"/>
              </a:rPr>
              <a:t>PERFECTIF</a:t>
            </a:r>
            <a:endParaRPr lang="fr-FR" altLang="fr-FR" b="1" dirty="0">
              <a:solidFill>
                <a:srgbClr val="0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Text Box 1"/>
          <p:cNvSpPr txBox="1">
            <a:spLocks noChangeArrowheads="1"/>
          </p:cNvSpPr>
          <p:nvPr/>
        </p:nvSpPr>
        <p:spPr bwMode="auto">
          <a:xfrm>
            <a:off x="257175" y="2132856"/>
            <a:ext cx="8640763" cy="4441858"/>
          </a:xfrm>
          <a:prstGeom prst="rect">
            <a:avLst/>
          </a:prstGeom>
          <a:solidFill>
            <a:srgbClr val="66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algn="ctr" eaLnBrk="1" hangingPunct="1">
              <a:spcBef>
                <a:spcPts val="1500"/>
              </a:spcBef>
              <a:buSzPct val="100000"/>
            </a:pP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VARIANTES </a:t>
            </a:r>
            <a:r>
              <a:rPr lang="fr-FR" altLang="fr-FR" sz="2000" dirty="0" smtClean="0">
                <a:solidFill>
                  <a:srgbClr val="FF0000"/>
                </a:solidFill>
                <a:latin typeface="Verdana" panose="020B0604030504040204" pitchFamily="34" charset="0"/>
              </a:rPr>
              <a:t>ASSOURDIES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 DEVANT CONSONNE SOURDE</a:t>
            </a:r>
            <a:endParaRPr lang="fr-FR" altLang="fr-FR" sz="2000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fr-FR" altLang="fr-FR" sz="2000" i="1" dirty="0" smtClean="0">
                <a:solidFill>
                  <a:srgbClr val="000000"/>
                </a:solidFill>
                <a:latin typeface="Verdana" panose="020B0604030504040204" pitchFamily="34" charset="0"/>
              </a:rPr>
              <a:t>lettre </a:t>
            </a:r>
            <a:r>
              <a:rPr lang="ru-RU" altLang="fr-FR" sz="2000" i="1" dirty="0" smtClean="0">
                <a:solidFill>
                  <a:srgbClr val="000000"/>
                </a:solidFill>
                <a:latin typeface="Verdana" panose="020B0604030504040204" pitchFamily="34" charset="0"/>
              </a:rPr>
              <a:t>С </a:t>
            </a:r>
            <a:r>
              <a:rPr lang="fr-FR" altLang="fr-FR" sz="2000" i="1" dirty="0" smtClean="0">
                <a:solidFill>
                  <a:srgbClr val="000000"/>
                </a:solidFill>
                <a:latin typeface="Verdana" panose="020B0604030504040204" pitchFamily="34" charset="0"/>
              </a:rPr>
              <a:t>seulement: </a:t>
            </a:r>
            <a:r>
              <a:rPr lang="ru-RU" altLang="fr-FR" sz="2000" i="1" dirty="0" smtClean="0">
                <a:solidFill>
                  <a:srgbClr val="000000"/>
                </a:solidFill>
                <a:latin typeface="Verdana" panose="020B0604030504040204" pitchFamily="34" charset="0"/>
              </a:rPr>
              <a:t>обе</a:t>
            </a:r>
            <a:r>
              <a:rPr lang="ru-RU" altLang="fr-FR" sz="2000" i="1" dirty="0" smtClean="0">
                <a:solidFill>
                  <a:srgbClr val="FF0000"/>
                </a:solidFill>
                <a:latin typeface="Verdana" panose="020B0604030504040204" pitchFamily="34" charset="0"/>
              </a:rPr>
              <a:t>с</a:t>
            </a:r>
            <a:r>
              <a:rPr lang="ru-RU" altLang="fr-FR" sz="2000" i="1" dirty="0" smtClean="0">
                <a:solidFill>
                  <a:srgbClr val="000000"/>
                </a:solidFill>
                <a:latin typeface="Verdana" panose="020B0604030504040204" pitchFamily="34" charset="0"/>
              </a:rPr>
              <a:t>силить</a:t>
            </a:r>
            <a:endParaRPr lang="fr-FR" altLang="fr-FR" sz="2000" i="1" dirty="0" smtClean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fr-FR" altLang="fr-FR" sz="2000" u="sng" dirty="0">
                <a:solidFill>
                  <a:srgbClr val="000000"/>
                </a:solidFill>
                <a:latin typeface="Verdana" panose="020B0604030504040204" pitchFamily="34" charset="0"/>
              </a:rPr>
              <a:t>Préverbes « russes </a:t>
            </a:r>
            <a:r>
              <a:rPr lang="fr-FR" altLang="fr-FR" sz="2000" u="sng" dirty="0" smtClean="0">
                <a:solidFill>
                  <a:srgbClr val="000000"/>
                </a:solidFill>
                <a:latin typeface="Verdana" panose="020B0604030504040204" pitchFamily="34" charset="0"/>
              </a:rPr>
              <a:t>»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 :</a:t>
            </a:r>
            <a:endParaRPr lang="fr-FR" altLang="fr-FR" sz="2000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ru-RU" altLang="fr-FR" sz="2000" dirty="0">
                <a:solidFill>
                  <a:srgbClr val="000000"/>
                </a:solidFill>
                <a:latin typeface="Verdana" panose="020B0604030504040204" pitchFamily="34" charset="0"/>
              </a:rPr>
              <a:t>ПО-</a:t>
            </a: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В- 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ВЫ- 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У- 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ПРИ- 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ОТ- 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ПО</a:t>
            </a:r>
            <a:r>
              <a:rPr lang="ru-RU" altLang="fr-FR" sz="2000" u="sng" dirty="0" smtClean="0">
                <a:solidFill>
                  <a:srgbClr val="000000"/>
                </a:solidFill>
                <a:latin typeface="Verdana" panose="020B0604030504040204" pitchFamily="34" charset="0"/>
              </a:rPr>
              <a:t>Д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- 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В</a:t>
            </a:r>
            <a:r>
              <a:rPr lang="ru-RU" altLang="fr-FR" sz="2000" dirty="0" smtClean="0">
                <a:solidFill>
                  <a:srgbClr val="FF0000"/>
                </a:solidFill>
                <a:latin typeface="Verdana" panose="020B0604030504040204" pitchFamily="34" charset="0"/>
              </a:rPr>
              <a:t>С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- 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С- 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РА</a:t>
            </a:r>
            <a:r>
              <a:rPr lang="ru-RU" altLang="fr-FR" sz="2000" dirty="0" smtClean="0">
                <a:solidFill>
                  <a:srgbClr val="FF0000"/>
                </a:solidFill>
                <a:latin typeface="Verdana" panose="020B0604030504040204" pitchFamily="34" charset="0"/>
              </a:rPr>
              <a:t>С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-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 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endParaRPr lang="ru-RU" altLang="fr-FR" sz="2000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ru-RU" altLang="fr-FR" sz="2000" dirty="0">
                <a:solidFill>
                  <a:srgbClr val="000000"/>
                </a:solidFill>
                <a:latin typeface="Verdana" panose="020B0604030504040204" pitchFamily="34" charset="0"/>
              </a:rPr>
              <a:t>ЗА- 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ДО- 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О- 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О</a:t>
            </a:r>
            <a:r>
              <a:rPr lang="ru-RU" altLang="fr-FR" sz="2000" u="sng" dirty="0" smtClean="0">
                <a:solidFill>
                  <a:srgbClr val="000000"/>
                </a:solidFill>
                <a:latin typeface="Verdana" panose="020B0604030504040204" pitchFamily="34" charset="0"/>
              </a:rPr>
              <a:t>Б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- 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ОБЕ</a:t>
            </a:r>
            <a:r>
              <a:rPr lang="ru-RU" altLang="fr-FR" sz="2000" dirty="0">
                <a:solidFill>
                  <a:srgbClr val="FF0000"/>
                </a:solidFill>
                <a:latin typeface="Verdana" panose="020B0604030504040204" pitchFamily="34" charset="0"/>
              </a:rPr>
              <a:t>С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-  ПЕРЕ- 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ПРО- 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НА- 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НА</a:t>
            </a:r>
            <a:r>
              <a:rPr lang="ru-RU" altLang="fr-FR" sz="2000" u="sng" dirty="0" smtClean="0">
                <a:solidFill>
                  <a:srgbClr val="000000"/>
                </a:solidFill>
                <a:latin typeface="Verdana" panose="020B0604030504040204" pitchFamily="34" charset="0"/>
              </a:rPr>
              <a:t>Д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- 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НЕДО-  </a:t>
            </a: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ru-RU" altLang="fr-FR" sz="2000" b="1" dirty="0" smtClean="0">
                <a:solidFill>
                  <a:srgbClr val="000000"/>
                </a:solidFill>
                <a:latin typeface="Verdana" panose="020B0604030504040204" pitchFamily="34" charset="0"/>
              </a:rPr>
              <a:t>ПРЕД-</a:t>
            </a:r>
            <a:endParaRPr lang="fr-FR" altLang="fr-FR" sz="2000" b="1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endParaRPr lang="fr-FR" altLang="fr-FR" sz="2000" dirty="0" smtClean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fr-FR" altLang="fr-FR" sz="2000" u="sng" dirty="0" smtClean="0">
                <a:solidFill>
                  <a:srgbClr val="000000"/>
                </a:solidFill>
                <a:latin typeface="Verdana" panose="020B0604030504040204" pitchFamily="34" charset="0"/>
              </a:rPr>
              <a:t>Préverbes </a:t>
            </a:r>
            <a:r>
              <a:rPr lang="fr-FR" altLang="fr-FR" sz="2000" u="sng" dirty="0">
                <a:solidFill>
                  <a:srgbClr val="000000"/>
                </a:solidFill>
                <a:latin typeface="Verdana" panose="020B0604030504040204" pitchFamily="34" charset="0"/>
              </a:rPr>
              <a:t>« </a:t>
            </a:r>
            <a:r>
              <a:rPr lang="fr-FR" altLang="fr-FR" sz="2000" u="sng" dirty="0" smtClean="0">
                <a:solidFill>
                  <a:srgbClr val="000000"/>
                </a:solidFill>
                <a:latin typeface="Verdana" panose="020B0604030504040204" pitchFamily="34" charset="0"/>
              </a:rPr>
              <a:t>slavons</a:t>
            </a:r>
            <a:r>
              <a:rPr lang="fr-FR" altLang="fr-FR" sz="2000" u="sng" dirty="0">
                <a:solidFill>
                  <a:srgbClr val="000000"/>
                </a:solidFill>
                <a:latin typeface="Verdana" panose="020B0604030504040204" pitchFamily="34" charset="0"/>
              </a:rPr>
              <a:t> »</a:t>
            </a:r>
            <a:r>
              <a:rPr lang="fr-FR" altLang="fr-FR" sz="2000" dirty="0">
                <a:solidFill>
                  <a:srgbClr val="000000"/>
                </a:solidFill>
                <a:latin typeface="Verdana" panose="020B0604030504040204" pitchFamily="34" charset="0"/>
              </a:rPr>
              <a:t> :</a:t>
            </a:r>
          </a:p>
          <a:p>
            <a:pPr algn="ctr" eaLnBrk="1" hangingPunct="1">
              <a:spcBef>
                <a:spcPts val="1125"/>
              </a:spcBef>
              <a:buSzPct val="100000"/>
            </a:pP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И</a:t>
            </a:r>
            <a:r>
              <a:rPr lang="ru-RU" altLang="fr-FR" sz="2000" dirty="0">
                <a:solidFill>
                  <a:srgbClr val="FF0000"/>
                </a:solidFill>
                <a:latin typeface="Verdana" panose="020B0604030504040204" pitchFamily="34" charset="0"/>
              </a:rPr>
              <a:t>С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- 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ВО</a:t>
            </a:r>
            <a:r>
              <a:rPr lang="ru-RU" altLang="fr-FR" sz="2000" dirty="0">
                <a:solidFill>
                  <a:srgbClr val="FF0000"/>
                </a:solidFill>
                <a:latin typeface="Verdana" panose="020B0604030504040204" pitchFamily="34" charset="0"/>
              </a:rPr>
              <a:t>С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- 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НИ</a:t>
            </a:r>
            <a:r>
              <a:rPr lang="ru-RU" altLang="fr-FR" sz="2000" dirty="0">
                <a:solidFill>
                  <a:srgbClr val="FF0000"/>
                </a:solidFill>
                <a:latin typeface="Verdana" panose="020B0604030504040204" pitchFamily="34" charset="0"/>
              </a:rPr>
              <a:t>С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- 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ru-RU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ПРЕ-</a:t>
            </a:r>
            <a:r>
              <a:rPr lang="fr-FR" altLang="fr-FR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0596275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Thème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hème Office">
      <a:majorFont>
        <a:latin typeface="Times New Roman"/>
        <a:ea typeface=""/>
        <a:cs typeface="Droid Sans Fallback"/>
      </a:majorFont>
      <a:minorFont>
        <a:latin typeface="Times New Roman"/>
        <a:ea typeface=""/>
        <a:cs typeface="Droid Sans Fallback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fr-FR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  <a:cs typeface="Droid Sans Fallback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fr-FR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  <a:cs typeface="Droid Sans Fallback" charset="0"/>
          </a:defRPr>
        </a:defPPr>
      </a:lstStyle>
    </a:lnDef>
    <a:txDef>
      <a:spPr bwMode="auto">
        <a:solidFill>
          <a:srgbClr val="66FFFF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>
              <a:solidFill>
                <a:srgbClr val="3465A4"/>
              </a:solidFill>
              <a:round/>
              <a:headEnd/>
              <a:tailEnd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lIns="90000" tIns="46800" rIns="90000" bIns="46800">
        <a:spAutoFit/>
      </a:bodyPr>
      <a:lstStyle>
        <a:defPPr algn="ctr" eaLnBrk="1" hangingPunct="1">
          <a:spcBef>
            <a:spcPts val="1500"/>
          </a:spcBef>
          <a:buClrTx/>
          <a:buFontTx/>
          <a:buNone/>
          <a:defRPr b="1" u="sng" dirty="0">
            <a:solidFill>
              <a:srgbClr val="000000"/>
            </a:solidFill>
            <a:latin typeface="Comic Sans MS" panose="030F0702030302020204" pitchFamily="66" charset="0"/>
          </a:defRPr>
        </a:defPPr>
      </a:lstStyle>
    </a:txDef>
  </a:objectDefaults>
  <a:extraClrSchemeLst>
    <a:extraClrScheme>
      <a:clrScheme name="Thème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ème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5391</TotalTime>
  <Words>1118</Words>
  <Application>Microsoft Office PowerPoint</Application>
  <PresentationFormat>Affichage à l'écran (4:3)</PresentationFormat>
  <Paragraphs>403</Paragraphs>
  <Slides>25</Slides>
  <Notes>25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25</vt:i4>
      </vt:variant>
    </vt:vector>
  </HeadingPairs>
  <TitlesOfParts>
    <vt:vector size="35" baseType="lpstr">
      <vt:lpstr>Arial</vt:lpstr>
      <vt:lpstr>Comic Sans MS</vt:lpstr>
      <vt:lpstr>DejaVu Sans</vt:lpstr>
      <vt:lpstr>Droid Sans Fallback</vt:lpstr>
      <vt:lpstr>Times New Roman</vt:lpstr>
      <vt:lpstr>Verdana</vt:lpstr>
      <vt:lpstr>Webdings</vt:lpstr>
      <vt:lpstr>Wingdings</vt:lpstr>
      <vt:lpstr>Wingdings 3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Давид Ивович Виаль</dc:creator>
  <cp:keywords/>
  <dc:description/>
  <cp:lastModifiedBy>Давид Ивович Виаль</cp:lastModifiedBy>
  <cp:revision>364</cp:revision>
  <cp:lastPrinted>1601-01-01T00:00:00Z</cp:lastPrinted>
  <dcterms:created xsi:type="dcterms:W3CDTF">1601-01-01T00:00:00Z</dcterms:created>
  <dcterms:modified xsi:type="dcterms:W3CDTF">2020-06-30T15:41:14Z</dcterms:modified>
</cp:coreProperties>
</file>